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43"/>
  </p:notesMasterIdLst>
  <p:sldIdLst>
    <p:sldId id="256" r:id="rId2"/>
    <p:sldId id="257" r:id="rId3"/>
    <p:sldId id="279" r:id="rId4"/>
    <p:sldId id="280" r:id="rId5"/>
    <p:sldId id="313" r:id="rId6"/>
    <p:sldId id="286" r:id="rId7"/>
    <p:sldId id="263" r:id="rId8"/>
    <p:sldId id="314" r:id="rId9"/>
    <p:sldId id="315" r:id="rId10"/>
    <p:sldId id="345" r:id="rId11"/>
    <p:sldId id="288" r:id="rId12"/>
    <p:sldId id="316" r:id="rId13"/>
    <p:sldId id="317" r:id="rId14"/>
    <p:sldId id="320" r:id="rId15"/>
    <p:sldId id="340" r:id="rId16"/>
    <p:sldId id="322" r:id="rId17"/>
    <p:sldId id="264" r:id="rId18"/>
    <p:sldId id="319" r:id="rId19"/>
    <p:sldId id="318" r:id="rId20"/>
    <p:sldId id="323" r:id="rId21"/>
    <p:sldId id="325" r:id="rId22"/>
    <p:sldId id="335" r:id="rId23"/>
    <p:sldId id="327" r:id="rId24"/>
    <p:sldId id="328" r:id="rId25"/>
    <p:sldId id="329" r:id="rId26"/>
    <p:sldId id="330" r:id="rId27"/>
    <p:sldId id="332" r:id="rId28"/>
    <p:sldId id="346" r:id="rId29"/>
    <p:sldId id="333" r:id="rId30"/>
    <p:sldId id="334" r:id="rId31"/>
    <p:sldId id="336" r:id="rId32"/>
    <p:sldId id="337" r:id="rId33"/>
    <p:sldId id="338" r:id="rId34"/>
    <p:sldId id="339" r:id="rId35"/>
    <p:sldId id="342" r:id="rId36"/>
    <p:sldId id="344" r:id="rId37"/>
    <p:sldId id="341" r:id="rId38"/>
    <p:sldId id="347" r:id="rId39"/>
    <p:sldId id="348" r:id="rId40"/>
    <p:sldId id="306"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136" autoAdjust="0"/>
  </p:normalViewPr>
  <p:slideViewPr>
    <p:cSldViewPr snapToGrid="0">
      <p:cViewPr varScale="1">
        <p:scale>
          <a:sx n="50" d="100"/>
          <a:sy n="50" d="100"/>
        </p:scale>
        <p:origin x="1500" y="60"/>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B6750-3970-4467-89C4-88718ECE0E2D}"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10036-A84B-469D-819B-34DDE8532427}" type="slidenum">
              <a:rPr lang="en-US" smtClean="0"/>
              <a:t>‹#›</a:t>
            </a:fld>
            <a:endParaRPr lang="en-US"/>
          </a:p>
        </p:txBody>
      </p:sp>
    </p:spTree>
    <p:extLst>
      <p:ext uri="{BB962C8B-B14F-4D97-AF65-F5344CB8AC3E}">
        <p14:creationId xmlns:p14="http://schemas.microsoft.com/office/powerpoint/2010/main" val="258962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Welcome.  Today we will be learning about the 5-Step Process with the Ohio Improvement Process.</a:t>
            </a:r>
          </a:p>
        </p:txBody>
      </p:sp>
      <p:sp>
        <p:nvSpPr>
          <p:cNvPr id="4" name="Slide Number Placeholder 3"/>
          <p:cNvSpPr>
            <a:spLocks noGrp="1"/>
          </p:cNvSpPr>
          <p:nvPr>
            <p:ph type="sldNum" sz="quarter" idx="10"/>
          </p:nvPr>
        </p:nvSpPr>
        <p:spPr/>
        <p:txBody>
          <a:bodyPr/>
          <a:lstStyle/>
          <a:p>
            <a:fld id="{40B10036-A84B-469D-819B-34DDE8532427}" type="slidenum">
              <a:rPr lang="en-US" smtClean="0"/>
              <a:t>1</a:t>
            </a:fld>
            <a:endParaRPr lang="en-US" dirty="0"/>
          </a:p>
        </p:txBody>
      </p:sp>
    </p:spTree>
    <p:extLst>
      <p:ext uri="{BB962C8B-B14F-4D97-AF65-F5344CB8AC3E}">
        <p14:creationId xmlns:p14="http://schemas.microsoft.com/office/powerpoint/2010/main" val="152664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Recording and Reporting Monitoring Data Template will be used to record your data.</a:t>
            </a:r>
          </a:p>
        </p:txBody>
      </p:sp>
      <p:sp>
        <p:nvSpPr>
          <p:cNvPr id="4" name="Slide Number Placeholder 3"/>
          <p:cNvSpPr>
            <a:spLocks noGrp="1"/>
          </p:cNvSpPr>
          <p:nvPr>
            <p:ph type="sldNum" sz="quarter" idx="10"/>
          </p:nvPr>
        </p:nvSpPr>
        <p:spPr/>
        <p:txBody>
          <a:bodyPr/>
          <a:lstStyle/>
          <a:p>
            <a:fld id="{40B10036-A84B-469D-819B-34DDE8532427}" type="slidenum">
              <a:rPr lang="en-US" smtClean="0"/>
              <a:t>10</a:t>
            </a:fld>
            <a:endParaRPr lang="en-US"/>
          </a:p>
        </p:txBody>
      </p:sp>
    </p:spTree>
    <p:extLst>
      <p:ext uri="{BB962C8B-B14F-4D97-AF65-F5344CB8AC3E}">
        <p14:creationId xmlns:p14="http://schemas.microsoft.com/office/powerpoint/2010/main" val="27661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can fill out the 5-Step Process Template, you will need to decide what topic you wish to focus on.  </a:t>
            </a:r>
          </a:p>
          <a:p>
            <a:pPr marL="171450" indent="-171450">
              <a:buFont typeface="Arial" panose="020B0604020202020204" pitchFamily="34" charset="0"/>
              <a:buChar char="•"/>
            </a:pPr>
            <a:r>
              <a:rPr lang="en-US" dirty="0"/>
              <a:t>Choose a standard that is need of improvement</a:t>
            </a:r>
          </a:p>
          <a:p>
            <a:pPr marL="171450" indent="-171450">
              <a:buFont typeface="Arial" panose="020B0604020202020204" pitchFamily="34" charset="0"/>
              <a:buChar char="•"/>
            </a:pPr>
            <a:r>
              <a:rPr lang="en-US" dirty="0"/>
              <a:t>Choose and administer a common pre-assessment to all students.</a:t>
            </a:r>
          </a:p>
        </p:txBody>
      </p:sp>
      <p:sp>
        <p:nvSpPr>
          <p:cNvPr id="4" name="Slide Number Placeholder 3"/>
          <p:cNvSpPr>
            <a:spLocks noGrp="1"/>
          </p:cNvSpPr>
          <p:nvPr>
            <p:ph type="sldNum" sz="quarter" idx="10"/>
          </p:nvPr>
        </p:nvSpPr>
        <p:spPr/>
        <p:txBody>
          <a:bodyPr/>
          <a:lstStyle/>
          <a:p>
            <a:fld id="{40B10036-A84B-469D-819B-34DDE8532427}" type="slidenum">
              <a:rPr lang="en-US" smtClean="0"/>
              <a:t>11</a:t>
            </a:fld>
            <a:endParaRPr lang="en-US"/>
          </a:p>
        </p:txBody>
      </p:sp>
    </p:spTree>
    <p:extLst>
      <p:ext uri="{BB962C8B-B14F-4D97-AF65-F5344CB8AC3E}">
        <p14:creationId xmlns:p14="http://schemas.microsoft.com/office/powerpoint/2010/main" val="141263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topic of focus.</a:t>
            </a:r>
          </a:p>
        </p:txBody>
      </p:sp>
      <p:sp>
        <p:nvSpPr>
          <p:cNvPr id="4" name="Slide Number Placeholder 3"/>
          <p:cNvSpPr>
            <a:spLocks noGrp="1"/>
          </p:cNvSpPr>
          <p:nvPr>
            <p:ph type="sldNum" sz="quarter" idx="10"/>
          </p:nvPr>
        </p:nvSpPr>
        <p:spPr/>
        <p:txBody>
          <a:bodyPr/>
          <a:lstStyle/>
          <a:p>
            <a:fld id="{40B10036-A84B-469D-819B-34DDE8532427}" type="slidenum">
              <a:rPr lang="en-US" smtClean="0"/>
              <a:t>12</a:t>
            </a:fld>
            <a:endParaRPr lang="en-US"/>
          </a:p>
        </p:txBody>
      </p:sp>
    </p:spTree>
    <p:extLst>
      <p:ext uri="{BB962C8B-B14F-4D97-AF65-F5344CB8AC3E}">
        <p14:creationId xmlns:p14="http://schemas.microsoft.com/office/powerpoint/2010/main" val="364161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pre-assessment.  The assessment needs to match your focus and standard.</a:t>
            </a:r>
          </a:p>
        </p:txBody>
      </p:sp>
      <p:sp>
        <p:nvSpPr>
          <p:cNvPr id="4" name="Slide Number Placeholder 3"/>
          <p:cNvSpPr>
            <a:spLocks noGrp="1"/>
          </p:cNvSpPr>
          <p:nvPr>
            <p:ph type="sldNum" sz="quarter" idx="10"/>
          </p:nvPr>
        </p:nvSpPr>
        <p:spPr/>
        <p:txBody>
          <a:bodyPr/>
          <a:lstStyle/>
          <a:p>
            <a:fld id="{40B10036-A84B-469D-819B-34DDE8532427}" type="slidenum">
              <a:rPr lang="en-US" smtClean="0"/>
              <a:t>13</a:t>
            </a:fld>
            <a:endParaRPr lang="en-US"/>
          </a:p>
        </p:txBody>
      </p:sp>
    </p:spTree>
    <p:extLst>
      <p:ext uri="{BB962C8B-B14F-4D97-AF65-F5344CB8AC3E}">
        <p14:creationId xmlns:p14="http://schemas.microsoft.com/office/powerpoint/2010/main" val="17048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your TBT, discuss how you can choose a focus, what that focus will be, and what assessment you could use.</a:t>
            </a:r>
          </a:p>
        </p:txBody>
      </p:sp>
      <p:sp>
        <p:nvSpPr>
          <p:cNvPr id="4" name="Slide Number Placeholder 3"/>
          <p:cNvSpPr>
            <a:spLocks noGrp="1"/>
          </p:cNvSpPr>
          <p:nvPr>
            <p:ph type="sldNum" sz="quarter" idx="10"/>
          </p:nvPr>
        </p:nvSpPr>
        <p:spPr/>
        <p:txBody>
          <a:bodyPr/>
          <a:lstStyle/>
          <a:p>
            <a:fld id="{40B10036-A84B-469D-819B-34DDE8532427}" type="slidenum">
              <a:rPr lang="en-US" smtClean="0"/>
              <a:t>14</a:t>
            </a:fld>
            <a:endParaRPr lang="en-US"/>
          </a:p>
        </p:txBody>
      </p:sp>
    </p:spTree>
    <p:extLst>
      <p:ext uri="{BB962C8B-B14F-4D97-AF65-F5344CB8AC3E}">
        <p14:creationId xmlns:p14="http://schemas.microsoft.com/office/powerpoint/2010/main" val="119571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meeting of your TBT will to analyze the data you have collected. When you report to your TBT you will need to have charted your data and determined who is proficient or not proficient within subgroups. </a:t>
            </a:r>
          </a:p>
        </p:txBody>
      </p:sp>
      <p:sp>
        <p:nvSpPr>
          <p:cNvPr id="4" name="Slide Number Placeholder 3"/>
          <p:cNvSpPr>
            <a:spLocks noGrp="1"/>
          </p:cNvSpPr>
          <p:nvPr>
            <p:ph type="sldNum" sz="quarter" idx="10"/>
          </p:nvPr>
        </p:nvSpPr>
        <p:spPr/>
        <p:txBody>
          <a:bodyPr/>
          <a:lstStyle/>
          <a:p>
            <a:fld id="{40B10036-A84B-469D-819B-34DDE8532427}" type="slidenum">
              <a:rPr lang="en-US" smtClean="0"/>
              <a:t>15</a:t>
            </a:fld>
            <a:endParaRPr lang="en-US"/>
          </a:p>
        </p:txBody>
      </p:sp>
    </p:spTree>
    <p:extLst>
      <p:ext uri="{BB962C8B-B14F-4D97-AF65-F5344CB8AC3E}">
        <p14:creationId xmlns:p14="http://schemas.microsoft.com/office/powerpoint/2010/main" val="279323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group, decide how you will determine proficiency.  Be sure to divide into levels that will correspond to instructional strategies that you will employ.  There may a rubric you use to determine levels, but if not, how will determine proficiency levels?</a:t>
            </a:r>
          </a:p>
        </p:txBody>
      </p:sp>
      <p:sp>
        <p:nvSpPr>
          <p:cNvPr id="4" name="Slide Number Placeholder 3"/>
          <p:cNvSpPr>
            <a:spLocks noGrp="1"/>
          </p:cNvSpPr>
          <p:nvPr>
            <p:ph type="sldNum" sz="quarter" idx="10"/>
          </p:nvPr>
        </p:nvSpPr>
        <p:spPr/>
        <p:txBody>
          <a:bodyPr/>
          <a:lstStyle/>
          <a:p>
            <a:fld id="{40B10036-A84B-469D-819B-34DDE8532427}" type="slidenum">
              <a:rPr lang="en-US" smtClean="0"/>
              <a:t>16</a:t>
            </a:fld>
            <a:endParaRPr lang="en-US"/>
          </a:p>
        </p:txBody>
      </p:sp>
    </p:spTree>
    <p:extLst>
      <p:ext uri="{BB962C8B-B14F-4D97-AF65-F5344CB8AC3E}">
        <p14:creationId xmlns:p14="http://schemas.microsoft.com/office/powerpoint/2010/main" val="3329592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Recording Data Template.  Add your information.  Notice that on this form, students in subgroups (IEP and Multi-risk factors) are bold-typed or underlined.  This allows you to see subgroup information.</a:t>
            </a:r>
          </a:p>
        </p:txBody>
      </p:sp>
      <p:sp>
        <p:nvSpPr>
          <p:cNvPr id="4" name="Slide Number Placeholder 3"/>
          <p:cNvSpPr>
            <a:spLocks noGrp="1"/>
          </p:cNvSpPr>
          <p:nvPr>
            <p:ph type="sldNum" sz="quarter" idx="10"/>
          </p:nvPr>
        </p:nvSpPr>
        <p:spPr/>
        <p:txBody>
          <a:bodyPr/>
          <a:lstStyle/>
          <a:p>
            <a:fld id="{40B10036-A84B-469D-819B-34DDE8532427}" type="slidenum">
              <a:rPr lang="en-US" smtClean="0"/>
              <a:t>17</a:t>
            </a:fld>
            <a:endParaRPr lang="en-US"/>
          </a:p>
        </p:txBody>
      </p:sp>
    </p:spTree>
    <p:extLst>
      <p:ext uri="{BB962C8B-B14F-4D97-AF65-F5344CB8AC3E}">
        <p14:creationId xmlns:p14="http://schemas.microsoft.com/office/powerpoint/2010/main" val="297252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completed Recording Data Template for Step 1. </a:t>
            </a:r>
          </a:p>
        </p:txBody>
      </p:sp>
      <p:sp>
        <p:nvSpPr>
          <p:cNvPr id="4" name="Slide Number Placeholder 3"/>
          <p:cNvSpPr>
            <a:spLocks noGrp="1"/>
          </p:cNvSpPr>
          <p:nvPr>
            <p:ph type="sldNum" sz="quarter" idx="10"/>
          </p:nvPr>
        </p:nvSpPr>
        <p:spPr/>
        <p:txBody>
          <a:bodyPr/>
          <a:lstStyle/>
          <a:p>
            <a:fld id="{40B10036-A84B-469D-819B-34DDE8532427}" type="slidenum">
              <a:rPr lang="en-US" smtClean="0"/>
              <a:t>18</a:t>
            </a:fld>
            <a:endParaRPr lang="en-US"/>
          </a:p>
        </p:txBody>
      </p:sp>
    </p:spTree>
    <p:extLst>
      <p:ext uri="{BB962C8B-B14F-4D97-AF65-F5344CB8AC3E}">
        <p14:creationId xmlns:p14="http://schemas.microsoft.com/office/powerpoint/2010/main" val="403896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comparing all teachers data on the recording form, generally summarize the information on this TBT 5-Step Process Template.</a:t>
            </a:r>
          </a:p>
        </p:txBody>
      </p:sp>
      <p:sp>
        <p:nvSpPr>
          <p:cNvPr id="4" name="Slide Number Placeholder 3"/>
          <p:cNvSpPr>
            <a:spLocks noGrp="1"/>
          </p:cNvSpPr>
          <p:nvPr>
            <p:ph type="sldNum" sz="quarter" idx="10"/>
          </p:nvPr>
        </p:nvSpPr>
        <p:spPr/>
        <p:txBody>
          <a:bodyPr/>
          <a:lstStyle/>
          <a:p>
            <a:fld id="{40B10036-A84B-469D-819B-34DDE8532427}" type="slidenum">
              <a:rPr lang="en-US" smtClean="0"/>
              <a:t>19</a:t>
            </a:fld>
            <a:endParaRPr lang="en-US"/>
          </a:p>
        </p:txBody>
      </p:sp>
    </p:spTree>
    <p:extLst>
      <p:ext uri="{BB962C8B-B14F-4D97-AF65-F5344CB8AC3E}">
        <p14:creationId xmlns:p14="http://schemas.microsoft.com/office/powerpoint/2010/main" val="411070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A brief explanation of the objectives of this Professional Development will happen here.</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About OIP</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About the 5-Step Process as part of the OIP</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About what makes a TBT function</a:t>
            </a:r>
          </a:p>
        </p:txBody>
      </p:sp>
      <p:sp>
        <p:nvSpPr>
          <p:cNvPr id="4" name="Slide Number Placeholder 3"/>
          <p:cNvSpPr>
            <a:spLocks noGrp="1"/>
          </p:cNvSpPr>
          <p:nvPr>
            <p:ph type="sldNum" sz="quarter" idx="10"/>
          </p:nvPr>
        </p:nvSpPr>
        <p:spPr/>
        <p:txBody>
          <a:bodyPr/>
          <a:lstStyle/>
          <a:p>
            <a:fld id="{40B10036-A84B-469D-819B-34DDE8532427}" type="slidenum">
              <a:rPr lang="en-US" smtClean="0"/>
              <a:t>2</a:t>
            </a:fld>
            <a:endParaRPr lang="en-US"/>
          </a:p>
        </p:txBody>
      </p:sp>
    </p:spTree>
    <p:extLst>
      <p:ext uri="{BB962C8B-B14F-4D97-AF65-F5344CB8AC3E}">
        <p14:creationId xmlns:p14="http://schemas.microsoft.com/office/powerpoint/2010/main" val="1264222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complete TBT 5-Step Process Template with all teachers’ information included. </a:t>
            </a:r>
          </a:p>
        </p:txBody>
      </p:sp>
      <p:sp>
        <p:nvSpPr>
          <p:cNvPr id="4" name="Slide Number Placeholder 3"/>
          <p:cNvSpPr>
            <a:spLocks noGrp="1"/>
          </p:cNvSpPr>
          <p:nvPr>
            <p:ph type="sldNum" sz="quarter" idx="10"/>
          </p:nvPr>
        </p:nvSpPr>
        <p:spPr/>
        <p:txBody>
          <a:bodyPr/>
          <a:lstStyle/>
          <a:p>
            <a:fld id="{40B10036-A84B-469D-819B-34DDE8532427}" type="slidenum">
              <a:rPr lang="en-US" smtClean="0"/>
              <a:t>20</a:t>
            </a:fld>
            <a:endParaRPr lang="en-US"/>
          </a:p>
        </p:txBody>
      </p:sp>
    </p:spTree>
    <p:extLst>
      <p:ext uri="{BB962C8B-B14F-4D97-AF65-F5344CB8AC3E}">
        <p14:creationId xmlns:p14="http://schemas.microsoft.com/office/powerpoint/2010/main" val="1805510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you will ask yourself the questions listed.</a:t>
            </a:r>
          </a:p>
          <a:p>
            <a:r>
              <a:rPr lang="en-US" dirty="0"/>
              <a:t>Look at your compiled data and analyze what the common errors, misconceptions, etc. </a:t>
            </a:r>
          </a:p>
          <a:p>
            <a:r>
              <a:rPr lang="en-US" dirty="0"/>
              <a:t>Did the students to very well on a certain part?  Were there weaknesses on certain sections?</a:t>
            </a:r>
          </a:p>
          <a:p>
            <a:r>
              <a:rPr lang="en-US" dirty="0"/>
              <a:t>Do you notice anything that stands out?  </a:t>
            </a:r>
          </a:p>
          <a:p>
            <a:r>
              <a:rPr lang="en-US" dirty="0"/>
              <a:t>What will be the most important next step to promote student growth?</a:t>
            </a:r>
          </a:p>
          <a:p>
            <a:endParaRPr lang="en-US" dirty="0"/>
          </a:p>
        </p:txBody>
      </p:sp>
      <p:sp>
        <p:nvSpPr>
          <p:cNvPr id="4" name="Slide Number Placeholder 3"/>
          <p:cNvSpPr>
            <a:spLocks noGrp="1"/>
          </p:cNvSpPr>
          <p:nvPr>
            <p:ph type="sldNum" sz="quarter" idx="10"/>
          </p:nvPr>
        </p:nvSpPr>
        <p:spPr/>
        <p:txBody>
          <a:bodyPr/>
          <a:lstStyle/>
          <a:p>
            <a:fld id="{40B10036-A84B-469D-819B-34DDE8532427}" type="slidenum">
              <a:rPr lang="en-US" smtClean="0"/>
              <a:t>21</a:t>
            </a:fld>
            <a:endParaRPr lang="en-US"/>
          </a:p>
        </p:txBody>
      </p:sp>
    </p:spTree>
    <p:extLst>
      <p:ext uri="{BB962C8B-B14F-4D97-AF65-F5344CB8AC3E}">
        <p14:creationId xmlns:p14="http://schemas.microsoft.com/office/powerpoint/2010/main" val="139037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part of the Recording Data Template you will use to record the students’ strengths and weaknesses.  Also determine leveled needs for student groupings.</a:t>
            </a:r>
          </a:p>
        </p:txBody>
      </p:sp>
      <p:sp>
        <p:nvSpPr>
          <p:cNvPr id="4" name="Slide Number Placeholder 3"/>
          <p:cNvSpPr>
            <a:spLocks noGrp="1"/>
          </p:cNvSpPr>
          <p:nvPr>
            <p:ph type="sldNum" sz="quarter" idx="10"/>
          </p:nvPr>
        </p:nvSpPr>
        <p:spPr/>
        <p:txBody>
          <a:bodyPr/>
          <a:lstStyle/>
          <a:p>
            <a:fld id="{40B10036-A84B-469D-819B-34DDE8532427}" type="slidenum">
              <a:rPr lang="en-US" smtClean="0"/>
              <a:t>22</a:t>
            </a:fld>
            <a:endParaRPr lang="en-US"/>
          </a:p>
        </p:txBody>
      </p:sp>
    </p:spTree>
    <p:extLst>
      <p:ext uri="{BB962C8B-B14F-4D97-AF65-F5344CB8AC3E}">
        <p14:creationId xmlns:p14="http://schemas.microsoft.com/office/powerpoint/2010/main" val="128205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completed example of Recording Data Template for step 2.  </a:t>
            </a:r>
          </a:p>
        </p:txBody>
      </p:sp>
      <p:sp>
        <p:nvSpPr>
          <p:cNvPr id="4" name="Slide Number Placeholder 3"/>
          <p:cNvSpPr>
            <a:spLocks noGrp="1"/>
          </p:cNvSpPr>
          <p:nvPr>
            <p:ph type="sldNum" sz="quarter" idx="10"/>
          </p:nvPr>
        </p:nvSpPr>
        <p:spPr/>
        <p:txBody>
          <a:bodyPr/>
          <a:lstStyle/>
          <a:p>
            <a:fld id="{40B10036-A84B-469D-819B-34DDE8532427}" type="slidenum">
              <a:rPr lang="en-US" smtClean="0"/>
              <a:t>23</a:t>
            </a:fld>
            <a:endParaRPr lang="en-US"/>
          </a:p>
        </p:txBody>
      </p:sp>
    </p:spTree>
    <p:extLst>
      <p:ext uri="{BB962C8B-B14F-4D97-AF65-F5344CB8AC3E}">
        <p14:creationId xmlns:p14="http://schemas.microsoft.com/office/powerpoint/2010/main" val="741456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TBT group, fill in your summary of strengths and weaknesses, patterns and trends on the is TBT 5-Step Template.</a:t>
            </a:r>
          </a:p>
        </p:txBody>
      </p:sp>
      <p:sp>
        <p:nvSpPr>
          <p:cNvPr id="4" name="Slide Number Placeholder 3"/>
          <p:cNvSpPr>
            <a:spLocks noGrp="1"/>
          </p:cNvSpPr>
          <p:nvPr>
            <p:ph type="sldNum" sz="quarter" idx="10"/>
          </p:nvPr>
        </p:nvSpPr>
        <p:spPr/>
        <p:txBody>
          <a:bodyPr/>
          <a:lstStyle/>
          <a:p>
            <a:fld id="{40B10036-A84B-469D-819B-34DDE8532427}" type="slidenum">
              <a:rPr lang="en-US" smtClean="0"/>
              <a:t>24</a:t>
            </a:fld>
            <a:endParaRPr lang="en-US"/>
          </a:p>
        </p:txBody>
      </p:sp>
    </p:spTree>
    <p:extLst>
      <p:ext uri="{BB962C8B-B14F-4D97-AF65-F5344CB8AC3E}">
        <p14:creationId xmlns:p14="http://schemas.microsoft.com/office/powerpoint/2010/main" val="236673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Now it is time to determine how to implement changes in the classroom.  You will need to answer these questions according to what your team decides.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Grouping of students that is most beneficial—ability level, mixed ability, etc.</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Differentiated strategies (Be sure these are strategies and not activities.  Also, be sure your strategies are researched based.  Will you use Marzano or some other research-based teaching strategy?)—guided practice, identifying similarities and differences, setting targets, providing feedback, cooperative learning, etc. Then you can decide upon student activities like picture sorts, flash cards, etc.</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Time of instruction—during core class, during intervention time, during enrichment time, after-school tutoring.</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Support could be PD, coaching, or co-teaching</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Frequency—How many minutes/days per week.</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B10036-A84B-469D-819B-34DDE8532427}" type="slidenum">
              <a:rPr lang="en-US" smtClean="0"/>
              <a:t>25</a:t>
            </a:fld>
            <a:endParaRPr lang="en-US"/>
          </a:p>
        </p:txBody>
      </p:sp>
    </p:spTree>
    <p:extLst>
      <p:ext uri="{BB962C8B-B14F-4D97-AF65-F5344CB8AC3E}">
        <p14:creationId xmlns:p14="http://schemas.microsoft.com/office/powerpoint/2010/main" val="4104905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section of the Data Recording Template you will use to determine intervention strategies.  Notice they are leveled by proficiency groupings.</a:t>
            </a:r>
          </a:p>
        </p:txBody>
      </p:sp>
      <p:sp>
        <p:nvSpPr>
          <p:cNvPr id="4" name="Slide Number Placeholder 3"/>
          <p:cNvSpPr>
            <a:spLocks noGrp="1"/>
          </p:cNvSpPr>
          <p:nvPr>
            <p:ph type="sldNum" sz="quarter" idx="10"/>
          </p:nvPr>
        </p:nvSpPr>
        <p:spPr/>
        <p:txBody>
          <a:bodyPr/>
          <a:lstStyle/>
          <a:p>
            <a:fld id="{40B10036-A84B-469D-819B-34DDE8532427}" type="slidenum">
              <a:rPr lang="en-US" smtClean="0"/>
              <a:t>26</a:t>
            </a:fld>
            <a:endParaRPr lang="en-US"/>
          </a:p>
        </p:txBody>
      </p:sp>
    </p:spTree>
    <p:extLst>
      <p:ext uri="{BB962C8B-B14F-4D97-AF65-F5344CB8AC3E}">
        <p14:creationId xmlns:p14="http://schemas.microsoft.com/office/powerpoint/2010/main" val="1364158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TBT group, determine interventions you could use for the different groupings of students. .  Be sure to use research-based strategies.</a:t>
            </a:r>
          </a:p>
        </p:txBody>
      </p:sp>
      <p:sp>
        <p:nvSpPr>
          <p:cNvPr id="4" name="Slide Number Placeholder 3"/>
          <p:cNvSpPr>
            <a:spLocks noGrp="1"/>
          </p:cNvSpPr>
          <p:nvPr>
            <p:ph type="sldNum" sz="quarter" idx="10"/>
          </p:nvPr>
        </p:nvSpPr>
        <p:spPr/>
        <p:txBody>
          <a:bodyPr/>
          <a:lstStyle/>
          <a:p>
            <a:fld id="{40B10036-A84B-469D-819B-34DDE8532427}" type="slidenum">
              <a:rPr lang="en-US" smtClean="0"/>
              <a:t>27</a:t>
            </a:fld>
            <a:endParaRPr lang="en-US"/>
          </a:p>
        </p:txBody>
      </p:sp>
    </p:spTree>
    <p:extLst>
      <p:ext uri="{BB962C8B-B14F-4D97-AF65-F5344CB8AC3E}">
        <p14:creationId xmlns:p14="http://schemas.microsoft.com/office/powerpoint/2010/main" val="3978875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step, teachers who are familiar with the strategies chosen may demonstrate it for the other teachers through classroom observations.</a:t>
            </a:r>
          </a:p>
          <a:p>
            <a:r>
              <a:rPr lang="en-US" dirty="0"/>
              <a:t>This may also take place in the form of modeling and co-teaching. </a:t>
            </a:r>
          </a:p>
        </p:txBody>
      </p:sp>
      <p:sp>
        <p:nvSpPr>
          <p:cNvPr id="4" name="Slide Number Placeholder 3"/>
          <p:cNvSpPr>
            <a:spLocks noGrp="1"/>
          </p:cNvSpPr>
          <p:nvPr>
            <p:ph type="sldNum" sz="quarter" idx="10"/>
          </p:nvPr>
        </p:nvSpPr>
        <p:spPr/>
        <p:txBody>
          <a:bodyPr/>
          <a:lstStyle/>
          <a:p>
            <a:fld id="{40B10036-A84B-469D-819B-34DDE8532427}" type="slidenum">
              <a:rPr lang="en-US" smtClean="0"/>
              <a:t>28</a:t>
            </a:fld>
            <a:endParaRPr lang="en-US"/>
          </a:p>
        </p:txBody>
      </p:sp>
    </p:spTree>
    <p:extLst>
      <p:ext uri="{BB962C8B-B14F-4D97-AF65-F5344CB8AC3E}">
        <p14:creationId xmlns:p14="http://schemas.microsoft.com/office/powerpoint/2010/main" val="3056404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summarized decisions about Step 3 on the TBT 5-Step Template. </a:t>
            </a:r>
          </a:p>
        </p:txBody>
      </p:sp>
      <p:sp>
        <p:nvSpPr>
          <p:cNvPr id="4" name="Slide Number Placeholder 3"/>
          <p:cNvSpPr>
            <a:spLocks noGrp="1"/>
          </p:cNvSpPr>
          <p:nvPr>
            <p:ph type="sldNum" sz="quarter" idx="10"/>
          </p:nvPr>
        </p:nvSpPr>
        <p:spPr/>
        <p:txBody>
          <a:bodyPr/>
          <a:lstStyle/>
          <a:p>
            <a:fld id="{40B10036-A84B-469D-819B-34DDE8532427}" type="slidenum">
              <a:rPr lang="en-US" smtClean="0"/>
              <a:t>29</a:t>
            </a:fld>
            <a:endParaRPr lang="en-US"/>
          </a:p>
        </p:txBody>
      </p:sp>
    </p:spTree>
    <p:extLst>
      <p:ext uri="{BB962C8B-B14F-4D97-AF65-F5344CB8AC3E}">
        <p14:creationId xmlns:p14="http://schemas.microsoft.com/office/powerpoint/2010/main" val="274101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 will give information regarding how and why the OIP came about.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Technology</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New learning about data</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More knowledge about distributed leadership.</a:t>
            </a:r>
          </a:p>
        </p:txBody>
      </p:sp>
      <p:sp>
        <p:nvSpPr>
          <p:cNvPr id="4" name="Slide Number Placeholder 3"/>
          <p:cNvSpPr>
            <a:spLocks noGrp="1"/>
          </p:cNvSpPr>
          <p:nvPr>
            <p:ph type="sldNum" sz="quarter" idx="10"/>
          </p:nvPr>
        </p:nvSpPr>
        <p:spPr/>
        <p:txBody>
          <a:bodyPr/>
          <a:lstStyle/>
          <a:p>
            <a:fld id="{40B10036-A84B-469D-819B-34DDE8532427}" type="slidenum">
              <a:rPr lang="en-US" smtClean="0"/>
              <a:t>3</a:t>
            </a:fld>
            <a:endParaRPr lang="en-US"/>
          </a:p>
        </p:txBody>
      </p:sp>
    </p:spTree>
    <p:extLst>
      <p:ext uri="{BB962C8B-B14F-4D97-AF65-F5344CB8AC3E}">
        <p14:creationId xmlns:p14="http://schemas.microsoft.com/office/powerpoint/2010/main" val="3972155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 Step 4 has to do with implementing the decided upon changes consistently.  If the changes are not consistent, there will not be a way to determine if the change was beneficial to help fix the problem.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Century Gothic" panose="020B0502020202020204" pitchFamily="34" charset="0"/>
              </a:rPr>
              <a:t>If someone walked into your classroom, would they see the agreed upon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Century Gothic" panose="020B0502020202020204" pitchFamily="34" charset="0"/>
              </a:rPr>
              <a:t>The teacher should be implementing the agreed upon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Century Gothic" panose="020B0502020202020204" pitchFamily="34" charset="0"/>
              </a:rPr>
              <a:t>The students will be completing the agreed upon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latin typeface="Century Gothic" panose="020B0502020202020204" pitchFamily="34" charset="0"/>
            </a:endParaRP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B10036-A84B-469D-819B-34DDE8532427}" type="slidenum">
              <a:rPr lang="en-US" smtClean="0"/>
              <a:t>30</a:t>
            </a:fld>
            <a:endParaRPr lang="en-US"/>
          </a:p>
        </p:txBody>
      </p:sp>
    </p:spTree>
    <p:extLst>
      <p:ext uri="{BB962C8B-B14F-4D97-AF65-F5344CB8AC3E}">
        <p14:creationId xmlns:p14="http://schemas.microsoft.com/office/powerpoint/2010/main" val="140658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completed Step 4 on the Recording Data Template.</a:t>
            </a:r>
          </a:p>
        </p:txBody>
      </p:sp>
      <p:sp>
        <p:nvSpPr>
          <p:cNvPr id="4" name="Slide Number Placeholder 3"/>
          <p:cNvSpPr>
            <a:spLocks noGrp="1"/>
          </p:cNvSpPr>
          <p:nvPr>
            <p:ph type="sldNum" sz="quarter" idx="10"/>
          </p:nvPr>
        </p:nvSpPr>
        <p:spPr/>
        <p:txBody>
          <a:bodyPr/>
          <a:lstStyle/>
          <a:p>
            <a:fld id="{40B10036-A84B-469D-819B-34DDE8532427}" type="slidenum">
              <a:rPr lang="en-US" smtClean="0"/>
              <a:t>31</a:t>
            </a:fld>
            <a:endParaRPr lang="en-US"/>
          </a:p>
        </p:txBody>
      </p:sp>
    </p:spTree>
    <p:extLst>
      <p:ext uri="{BB962C8B-B14F-4D97-AF65-F5344CB8AC3E}">
        <p14:creationId xmlns:p14="http://schemas.microsoft.com/office/powerpoint/2010/main" val="397557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TBT group, fill out this TBT 5-Step Template for Step 4 by utilizing and expanding on the information in the implementation form.  </a:t>
            </a:r>
          </a:p>
        </p:txBody>
      </p:sp>
      <p:sp>
        <p:nvSpPr>
          <p:cNvPr id="4" name="Slide Number Placeholder 3"/>
          <p:cNvSpPr>
            <a:spLocks noGrp="1"/>
          </p:cNvSpPr>
          <p:nvPr>
            <p:ph type="sldNum" sz="quarter" idx="10"/>
          </p:nvPr>
        </p:nvSpPr>
        <p:spPr/>
        <p:txBody>
          <a:bodyPr/>
          <a:lstStyle/>
          <a:p>
            <a:fld id="{40B10036-A84B-469D-819B-34DDE8532427}" type="slidenum">
              <a:rPr lang="en-US" smtClean="0"/>
              <a:t>32</a:t>
            </a:fld>
            <a:endParaRPr lang="en-US"/>
          </a:p>
        </p:txBody>
      </p:sp>
    </p:spTree>
    <p:extLst>
      <p:ext uri="{BB962C8B-B14F-4D97-AF65-F5344CB8AC3E}">
        <p14:creationId xmlns:p14="http://schemas.microsoft.com/office/powerpoint/2010/main" val="1570923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5-step process is cyclical with step 1 and step 5 being similar.</a:t>
            </a:r>
          </a:p>
        </p:txBody>
      </p:sp>
      <p:sp>
        <p:nvSpPr>
          <p:cNvPr id="4" name="Slide Number Placeholder 3"/>
          <p:cNvSpPr>
            <a:spLocks noGrp="1"/>
          </p:cNvSpPr>
          <p:nvPr>
            <p:ph type="sldNum" sz="quarter" idx="10"/>
          </p:nvPr>
        </p:nvSpPr>
        <p:spPr/>
        <p:txBody>
          <a:bodyPr/>
          <a:lstStyle/>
          <a:p>
            <a:fld id="{40B10036-A84B-469D-819B-34DDE8532427}" type="slidenum">
              <a:rPr lang="en-US" smtClean="0"/>
              <a:t>33</a:t>
            </a:fld>
            <a:endParaRPr lang="en-US"/>
          </a:p>
        </p:txBody>
      </p:sp>
    </p:spTree>
    <p:extLst>
      <p:ext uri="{BB962C8B-B14F-4D97-AF65-F5344CB8AC3E}">
        <p14:creationId xmlns:p14="http://schemas.microsoft.com/office/powerpoint/2010/main" val="3858373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step 5, data is again analyzed.  The difference is that both pre and post assessment data is available .  This allows for determination of the effectiveness of strategies.  Also, those teachers who had high-scoring student post assessments can share what worked for them. </a:t>
            </a:r>
          </a:p>
        </p:txBody>
      </p:sp>
      <p:sp>
        <p:nvSpPr>
          <p:cNvPr id="4" name="Slide Number Placeholder 3"/>
          <p:cNvSpPr>
            <a:spLocks noGrp="1"/>
          </p:cNvSpPr>
          <p:nvPr>
            <p:ph type="sldNum" sz="quarter" idx="10"/>
          </p:nvPr>
        </p:nvSpPr>
        <p:spPr/>
        <p:txBody>
          <a:bodyPr/>
          <a:lstStyle/>
          <a:p>
            <a:fld id="{40B10036-A84B-469D-819B-34DDE8532427}" type="slidenum">
              <a:rPr lang="en-US" smtClean="0"/>
              <a:t>34</a:t>
            </a:fld>
            <a:endParaRPr lang="en-US"/>
          </a:p>
        </p:txBody>
      </p:sp>
    </p:spTree>
    <p:extLst>
      <p:ext uri="{BB962C8B-B14F-4D97-AF65-F5344CB8AC3E}">
        <p14:creationId xmlns:p14="http://schemas.microsoft.com/office/powerpoint/2010/main" val="3112689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Step 5 Recording Data Template.  </a:t>
            </a:r>
          </a:p>
          <a:p>
            <a:r>
              <a:rPr lang="en-US" dirty="0"/>
              <a:t>Notice the inclusion of pre and post assessment data.  </a:t>
            </a:r>
          </a:p>
        </p:txBody>
      </p:sp>
      <p:sp>
        <p:nvSpPr>
          <p:cNvPr id="4" name="Slide Number Placeholder 3"/>
          <p:cNvSpPr>
            <a:spLocks noGrp="1"/>
          </p:cNvSpPr>
          <p:nvPr>
            <p:ph type="sldNum" sz="quarter" idx="10"/>
          </p:nvPr>
        </p:nvSpPr>
        <p:spPr/>
        <p:txBody>
          <a:bodyPr/>
          <a:lstStyle/>
          <a:p>
            <a:fld id="{40B10036-A84B-469D-819B-34DDE8532427}" type="slidenum">
              <a:rPr lang="en-US" smtClean="0"/>
              <a:t>35</a:t>
            </a:fld>
            <a:endParaRPr lang="en-US"/>
          </a:p>
        </p:txBody>
      </p:sp>
    </p:spTree>
    <p:extLst>
      <p:ext uri="{BB962C8B-B14F-4D97-AF65-F5344CB8AC3E}">
        <p14:creationId xmlns:p14="http://schemas.microsoft.com/office/powerpoint/2010/main" val="262451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form for the analysis of the teacher implementation and other reflections about the process as part of Step 5 in the Recording Data Template. This should be completed using all of the information gained during this cycle.  This allows teachers to see if implementation was done to the level expected, what obstacles and successes were, and if teachers feel they need additional help.</a:t>
            </a:r>
          </a:p>
        </p:txBody>
      </p:sp>
      <p:sp>
        <p:nvSpPr>
          <p:cNvPr id="4" name="Slide Number Placeholder 3"/>
          <p:cNvSpPr>
            <a:spLocks noGrp="1"/>
          </p:cNvSpPr>
          <p:nvPr>
            <p:ph type="sldNum" sz="quarter" idx="10"/>
          </p:nvPr>
        </p:nvSpPr>
        <p:spPr/>
        <p:txBody>
          <a:bodyPr/>
          <a:lstStyle/>
          <a:p>
            <a:fld id="{40B10036-A84B-469D-819B-34DDE8532427}" type="slidenum">
              <a:rPr lang="en-US" smtClean="0"/>
              <a:t>36</a:t>
            </a:fld>
            <a:endParaRPr lang="en-US"/>
          </a:p>
        </p:txBody>
      </p:sp>
    </p:spTree>
    <p:extLst>
      <p:ext uri="{BB962C8B-B14F-4D97-AF65-F5344CB8AC3E}">
        <p14:creationId xmlns:p14="http://schemas.microsoft.com/office/powerpoint/2010/main" val="953309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this is the TBT Reporting form where the information gathered in step 5 will be aggregated.  Once complete, this form will be passed on to the BLT.</a:t>
            </a:r>
          </a:p>
        </p:txBody>
      </p:sp>
      <p:sp>
        <p:nvSpPr>
          <p:cNvPr id="4" name="Slide Number Placeholder 3"/>
          <p:cNvSpPr>
            <a:spLocks noGrp="1"/>
          </p:cNvSpPr>
          <p:nvPr>
            <p:ph type="sldNum" sz="quarter" idx="10"/>
          </p:nvPr>
        </p:nvSpPr>
        <p:spPr/>
        <p:txBody>
          <a:bodyPr/>
          <a:lstStyle/>
          <a:p>
            <a:fld id="{40B10036-A84B-469D-819B-34DDE8532427}" type="slidenum">
              <a:rPr lang="en-US" smtClean="0"/>
              <a:t>37</a:t>
            </a:fld>
            <a:endParaRPr lang="en-US"/>
          </a:p>
        </p:txBody>
      </p:sp>
    </p:spTree>
    <p:extLst>
      <p:ext uri="{BB962C8B-B14F-4D97-AF65-F5344CB8AC3E}">
        <p14:creationId xmlns:p14="http://schemas.microsoft.com/office/powerpoint/2010/main" val="2858107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cycle is complete, take a good look at the results and the practices used to get those results.  </a:t>
            </a:r>
          </a:p>
          <a:p>
            <a:r>
              <a:rPr lang="en-US" dirty="0"/>
              <a:t>Decide what was effective, what you did to make things work better, and if you need any PD or support to continue forward. </a:t>
            </a:r>
          </a:p>
        </p:txBody>
      </p:sp>
      <p:sp>
        <p:nvSpPr>
          <p:cNvPr id="4" name="Slide Number Placeholder 3"/>
          <p:cNvSpPr>
            <a:spLocks noGrp="1"/>
          </p:cNvSpPr>
          <p:nvPr>
            <p:ph type="sldNum" sz="quarter" idx="10"/>
          </p:nvPr>
        </p:nvSpPr>
        <p:spPr/>
        <p:txBody>
          <a:bodyPr/>
          <a:lstStyle/>
          <a:p>
            <a:fld id="{40B10036-A84B-469D-819B-34DDE8532427}" type="slidenum">
              <a:rPr lang="en-US" smtClean="0"/>
              <a:t>38</a:t>
            </a:fld>
            <a:endParaRPr lang="en-US"/>
          </a:p>
        </p:txBody>
      </p:sp>
    </p:spTree>
    <p:extLst>
      <p:ext uri="{BB962C8B-B14F-4D97-AF65-F5344CB8AC3E}">
        <p14:creationId xmlns:p14="http://schemas.microsoft.com/office/powerpoint/2010/main" val="4220909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step 5, data is again analyzed.  The difference is that both pre and post assessment data is available .  This allows for determination of the effectiveness of strategies.  Also, those teachers who had high-scoring student post assessments can share what worked for them. </a:t>
            </a:r>
          </a:p>
        </p:txBody>
      </p:sp>
      <p:sp>
        <p:nvSpPr>
          <p:cNvPr id="4" name="Slide Number Placeholder 3"/>
          <p:cNvSpPr>
            <a:spLocks noGrp="1"/>
          </p:cNvSpPr>
          <p:nvPr>
            <p:ph type="sldNum" sz="quarter" idx="10"/>
          </p:nvPr>
        </p:nvSpPr>
        <p:spPr/>
        <p:txBody>
          <a:bodyPr/>
          <a:lstStyle/>
          <a:p>
            <a:fld id="{40B10036-A84B-469D-819B-34DDE8532427}" type="slidenum">
              <a:rPr lang="en-US" smtClean="0"/>
              <a:t>39</a:t>
            </a:fld>
            <a:endParaRPr lang="en-US"/>
          </a:p>
        </p:txBody>
      </p:sp>
    </p:spTree>
    <p:extLst>
      <p:ext uri="{BB962C8B-B14F-4D97-AF65-F5344CB8AC3E}">
        <p14:creationId xmlns:p14="http://schemas.microsoft.com/office/powerpoint/2010/main" val="424943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I will more fully explain the OIP.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Stage 0-Prepare</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Stage 1-Identify Needs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Stage 2-Develop a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Times New Roman" panose="02020603050405020304" pitchFamily="18" charset="0"/>
                <a:cs typeface="Times New Roman" panose="02020603050405020304" pitchFamily="18" charset="0"/>
              </a:rPr>
              <a:t>Stage 3-Implement and Monitor the Plan (I will focus attention on Stage 3 and how it contains the 5-Step Process.)                                       </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Stage 4-Evaluate</a:t>
            </a:r>
          </a:p>
        </p:txBody>
      </p:sp>
      <p:sp>
        <p:nvSpPr>
          <p:cNvPr id="4" name="Slide Number Placeholder 3"/>
          <p:cNvSpPr>
            <a:spLocks noGrp="1"/>
          </p:cNvSpPr>
          <p:nvPr>
            <p:ph type="sldNum" sz="quarter" idx="10"/>
          </p:nvPr>
        </p:nvSpPr>
        <p:spPr/>
        <p:txBody>
          <a:bodyPr/>
          <a:lstStyle/>
          <a:p>
            <a:fld id="{40B10036-A84B-469D-819B-34DDE8532427}" type="slidenum">
              <a:rPr lang="en-US" smtClean="0"/>
              <a:t>4</a:t>
            </a:fld>
            <a:endParaRPr lang="en-US"/>
          </a:p>
        </p:txBody>
      </p:sp>
    </p:spTree>
    <p:extLst>
      <p:ext uri="{BB962C8B-B14F-4D97-AF65-F5344CB8AC3E}">
        <p14:creationId xmlns:p14="http://schemas.microsoft.com/office/powerpoint/2010/main" val="2182171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B10036-A84B-469D-819B-34DDE8532427}" type="slidenum">
              <a:rPr lang="en-US" smtClean="0"/>
              <a:t>40</a:t>
            </a:fld>
            <a:endParaRPr lang="en-US"/>
          </a:p>
        </p:txBody>
      </p:sp>
    </p:spTree>
    <p:extLst>
      <p:ext uri="{BB962C8B-B14F-4D97-AF65-F5344CB8AC3E}">
        <p14:creationId xmlns:p14="http://schemas.microsoft.com/office/powerpoint/2010/main" val="640536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0B10036-A84B-469D-819B-34DDE8532427}" type="slidenum">
              <a:rPr lang="en-US" smtClean="0"/>
              <a:t>41</a:t>
            </a:fld>
            <a:endParaRPr lang="en-US"/>
          </a:p>
        </p:txBody>
      </p:sp>
    </p:spTree>
    <p:extLst>
      <p:ext uri="{BB962C8B-B14F-4D97-AF65-F5344CB8AC3E}">
        <p14:creationId xmlns:p14="http://schemas.microsoft.com/office/powerpoint/2010/main" val="14517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I will discuss what the constituency of the OIP is and how it each team and person is responsible to the others.</a:t>
            </a:r>
          </a:p>
        </p:txBody>
      </p:sp>
      <p:sp>
        <p:nvSpPr>
          <p:cNvPr id="4" name="Slide Number Placeholder 3"/>
          <p:cNvSpPr>
            <a:spLocks noGrp="1"/>
          </p:cNvSpPr>
          <p:nvPr>
            <p:ph type="sldNum" sz="quarter" idx="10"/>
          </p:nvPr>
        </p:nvSpPr>
        <p:spPr/>
        <p:txBody>
          <a:bodyPr/>
          <a:lstStyle/>
          <a:p>
            <a:fld id="{40B10036-A84B-469D-819B-34DDE8532427}" type="slidenum">
              <a:rPr lang="en-US" smtClean="0"/>
              <a:t>5</a:t>
            </a:fld>
            <a:endParaRPr lang="en-US"/>
          </a:p>
        </p:txBody>
      </p:sp>
    </p:spTree>
    <p:extLst>
      <p:ext uri="{BB962C8B-B14F-4D97-AF65-F5344CB8AC3E}">
        <p14:creationId xmlns:p14="http://schemas.microsoft.com/office/powerpoint/2010/main" val="220023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discuss the role of each team (DLT, BLT, and TBT) and how their responsibilities.</a:t>
            </a:r>
          </a:p>
        </p:txBody>
      </p:sp>
      <p:sp>
        <p:nvSpPr>
          <p:cNvPr id="4" name="Slide Number Placeholder 3"/>
          <p:cNvSpPr>
            <a:spLocks noGrp="1"/>
          </p:cNvSpPr>
          <p:nvPr>
            <p:ph type="sldNum" sz="quarter" idx="10"/>
          </p:nvPr>
        </p:nvSpPr>
        <p:spPr/>
        <p:txBody>
          <a:bodyPr/>
          <a:lstStyle/>
          <a:p>
            <a:fld id="{40B10036-A84B-469D-819B-34DDE8532427}" type="slidenum">
              <a:rPr lang="en-US" smtClean="0"/>
              <a:t>6</a:t>
            </a:fld>
            <a:endParaRPr lang="en-US"/>
          </a:p>
        </p:txBody>
      </p:sp>
    </p:spTree>
    <p:extLst>
      <p:ext uri="{BB962C8B-B14F-4D97-AF65-F5344CB8AC3E}">
        <p14:creationId xmlns:p14="http://schemas.microsoft.com/office/powerpoint/2010/main" val="366514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This is the 5-Step Process that is embedded in Stage 3 of the Ohio Improvement Process.  This is the work of TBTs.  BLTs can also use the 5-Step Process, but the data that is used is data they receive from TBTs.</a:t>
            </a:r>
            <a:endParaRPr lang="en-US" sz="1600" baseline="0" dirty="0">
              <a:latin typeface="Times New Roman" panose="02020603050405020304" pitchFamily="18" charset="0"/>
              <a:cs typeface="Times New Roman" panose="02020603050405020304" pitchFamily="18" charset="0"/>
            </a:endParaRPr>
          </a:p>
          <a:p>
            <a:endParaRPr lang="en-US" sz="160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B10036-A84B-469D-819B-34DDE8532427}" type="slidenum">
              <a:rPr lang="en-US" smtClean="0"/>
              <a:t>7</a:t>
            </a:fld>
            <a:endParaRPr lang="en-US"/>
          </a:p>
        </p:txBody>
      </p:sp>
    </p:spTree>
    <p:extLst>
      <p:ext uri="{BB962C8B-B14F-4D97-AF65-F5344CB8AC3E}">
        <p14:creationId xmlns:p14="http://schemas.microsoft.com/office/powerpoint/2010/main" val="328537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Here is another view of the 5-Step Process.  It is a cyclical process where the goal is to increase student learning. </a:t>
            </a:r>
          </a:p>
          <a:p>
            <a:r>
              <a:rPr lang="en-US" sz="1600" baseline="0" dirty="0">
                <a:latin typeface="Times New Roman" panose="02020603050405020304" pitchFamily="18" charset="0"/>
                <a:cs typeface="Times New Roman" panose="02020603050405020304" pitchFamily="18" charset="0"/>
              </a:rPr>
              <a:t>As we continue on, we will learn how to implement each step.</a:t>
            </a:r>
          </a:p>
        </p:txBody>
      </p:sp>
      <p:sp>
        <p:nvSpPr>
          <p:cNvPr id="4" name="Slide Number Placeholder 3"/>
          <p:cNvSpPr>
            <a:spLocks noGrp="1"/>
          </p:cNvSpPr>
          <p:nvPr>
            <p:ph type="sldNum" sz="quarter" idx="10"/>
          </p:nvPr>
        </p:nvSpPr>
        <p:spPr/>
        <p:txBody>
          <a:bodyPr/>
          <a:lstStyle/>
          <a:p>
            <a:fld id="{40B10036-A84B-469D-819B-34DDE8532427}" type="slidenum">
              <a:rPr lang="en-US" smtClean="0"/>
              <a:t>8</a:t>
            </a:fld>
            <a:endParaRPr lang="en-US"/>
          </a:p>
        </p:txBody>
      </p:sp>
    </p:spTree>
    <p:extLst>
      <p:ext uri="{BB962C8B-B14F-4D97-AF65-F5344CB8AC3E}">
        <p14:creationId xmlns:p14="http://schemas.microsoft.com/office/powerpoint/2010/main" val="235939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complete the TBT 5-Step Process Template during your TBTs.</a:t>
            </a:r>
          </a:p>
        </p:txBody>
      </p:sp>
      <p:sp>
        <p:nvSpPr>
          <p:cNvPr id="4" name="Slide Number Placeholder 3"/>
          <p:cNvSpPr>
            <a:spLocks noGrp="1"/>
          </p:cNvSpPr>
          <p:nvPr>
            <p:ph type="sldNum" sz="quarter" idx="10"/>
          </p:nvPr>
        </p:nvSpPr>
        <p:spPr/>
        <p:txBody>
          <a:bodyPr/>
          <a:lstStyle/>
          <a:p>
            <a:fld id="{40B10036-A84B-469D-819B-34DDE8532427}" type="slidenum">
              <a:rPr lang="en-US" smtClean="0"/>
              <a:t>9</a:t>
            </a:fld>
            <a:endParaRPr lang="en-US"/>
          </a:p>
        </p:txBody>
      </p:sp>
    </p:spTree>
    <p:extLst>
      <p:ext uri="{BB962C8B-B14F-4D97-AF65-F5344CB8AC3E}">
        <p14:creationId xmlns:p14="http://schemas.microsoft.com/office/powerpoint/2010/main" val="355494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5E2158-87D0-485E-A5CF-E3F48263769E}" type="datetimeFigureOut">
              <a:rPr lang="en-US" smtClean="0"/>
              <a:t>6/8/2020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319A5DD-832D-46E6-B824-1B60BB51486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677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E2158-87D0-485E-A5CF-E3F48263769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9A5DD-832D-46E6-B824-1B60BB51486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87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E2158-87D0-485E-A5CF-E3F48263769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9A5DD-832D-46E6-B824-1B60BB51486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622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E2158-87D0-485E-A5CF-E3F48263769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9A5DD-832D-46E6-B824-1B60BB51486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116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E2158-87D0-485E-A5CF-E3F48263769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9A5DD-832D-46E6-B824-1B60BB51486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849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E2158-87D0-485E-A5CF-E3F48263769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9A5DD-832D-46E6-B824-1B60BB51486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624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E2158-87D0-485E-A5CF-E3F48263769E}"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9A5DD-832D-46E6-B824-1B60BB51486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347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5E2158-87D0-485E-A5CF-E3F48263769E}"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9A5DD-832D-46E6-B824-1B60BB51486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036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E2158-87D0-485E-A5CF-E3F48263769E}"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9A5DD-832D-46E6-B824-1B60BB514863}" type="slidenum">
              <a:rPr lang="en-US" smtClean="0"/>
              <a:t>‹#›</a:t>
            </a:fld>
            <a:endParaRPr lang="en-US"/>
          </a:p>
        </p:txBody>
      </p:sp>
    </p:spTree>
    <p:extLst>
      <p:ext uri="{BB962C8B-B14F-4D97-AF65-F5344CB8AC3E}">
        <p14:creationId xmlns:p14="http://schemas.microsoft.com/office/powerpoint/2010/main" val="213331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5E2158-87D0-485E-A5CF-E3F48263769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9A5DD-832D-46E6-B824-1B60BB51486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478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35E2158-87D0-485E-A5CF-E3F48263769E}" type="datetimeFigureOut">
              <a:rPr lang="en-US" smtClean="0"/>
              <a:t>6/8/2020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319A5DD-832D-46E6-B824-1B60BB51486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952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5E2158-87D0-485E-A5CF-E3F48263769E}" type="datetimeFigureOut">
              <a:rPr lang="en-US" smtClean="0"/>
              <a:t>6/8/2020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319A5DD-832D-46E6-B824-1B60BB51486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1887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ohio.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09983"/>
            <a:ext cx="12381187" cy="1777286"/>
          </a:xfrm>
        </p:spPr>
        <p:txBody>
          <a:bodyPr>
            <a:normAutofit fontScale="90000"/>
          </a:bodyPr>
          <a:lstStyle/>
          <a:p>
            <a:r>
              <a:rPr lang="en-US" b="1" dirty="0">
                <a:solidFill>
                  <a:schemeClr val="accent1"/>
                </a:solidFill>
                <a:latin typeface="Century Gothic" panose="020B0502020202020204" pitchFamily="34" charset="0"/>
                <a:cs typeface="Times New Roman" panose="02020603050405020304" pitchFamily="18" charset="0"/>
              </a:rPr>
              <a:t> </a:t>
            </a:r>
            <a:br>
              <a:rPr lang="en-US" b="1" dirty="0">
                <a:solidFill>
                  <a:schemeClr val="accent1"/>
                </a:solidFill>
                <a:latin typeface="Century Gothic" panose="020B0502020202020204" pitchFamily="34" charset="0"/>
                <a:cs typeface="Times New Roman" panose="02020603050405020304" pitchFamily="18" charset="0"/>
              </a:rPr>
            </a:br>
            <a:r>
              <a:rPr lang="en-US" sz="4000" b="1" dirty="0">
                <a:solidFill>
                  <a:schemeClr val="accent1"/>
                </a:solidFill>
                <a:latin typeface="Century Gothic" panose="020B0502020202020204" pitchFamily="34" charset="0"/>
                <a:cs typeface="Times New Roman" panose="02020603050405020304" pitchFamily="18" charset="0"/>
              </a:rPr>
              <a:t>OHIO IMPROVEMENT PROCESS</a:t>
            </a:r>
            <a:r>
              <a:rPr lang="en-US" sz="4000" b="1" dirty="0">
                <a:latin typeface="Century Gothic" panose="020B0502020202020204" pitchFamily="34" charset="0"/>
                <a:cs typeface="Times New Roman" panose="02020603050405020304" pitchFamily="18" charset="0"/>
              </a:rPr>
              <a:t>:</a:t>
            </a:r>
            <a:br>
              <a:rPr lang="en-US" sz="4000" b="1" dirty="0">
                <a:latin typeface="Century Gothic" panose="020B0502020202020204" pitchFamily="34" charset="0"/>
                <a:cs typeface="Times New Roman" panose="02020603050405020304" pitchFamily="18" charset="0"/>
              </a:rPr>
            </a:br>
            <a:r>
              <a:rPr lang="en-US" sz="6000" b="1" dirty="0">
                <a:solidFill>
                  <a:schemeClr val="accent1"/>
                </a:solidFill>
                <a:latin typeface="Century Gothic" panose="020B0502020202020204" pitchFamily="34" charset="0"/>
                <a:cs typeface="Times New Roman" panose="02020603050405020304" pitchFamily="18" charset="0"/>
              </a:rPr>
              <a:t> THE 5-STEP PROCESS</a:t>
            </a:r>
            <a:r>
              <a:rPr lang="en-US" sz="8000" b="1" dirty="0">
                <a:solidFill>
                  <a:schemeClr val="accent1"/>
                </a:solidFill>
                <a:latin typeface="Times New Roman" panose="02020603050405020304" pitchFamily="18" charset="0"/>
                <a:cs typeface="Times New Roman" panose="02020603050405020304" pitchFamily="18" charset="0"/>
              </a:rPr>
              <a:t/>
            </a:r>
            <a:br>
              <a:rPr lang="en-US" sz="8000" b="1" dirty="0">
                <a:solidFill>
                  <a:schemeClr val="accent1"/>
                </a:solidFill>
                <a:latin typeface="Times New Roman" panose="02020603050405020304" pitchFamily="18" charset="0"/>
                <a:cs typeface="Times New Roman" panose="02020603050405020304" pitchFamily="18" charset="0"/>
              </a:rPr>
            </a:br>
            <a:endParaRPr lang="en-US" sz="8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34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98" y="458009"/>
            <a:ext cx="11059427" cy="1049235"/>
          </a:xfrm>
        </p:spPr>
        <p:txBody>
          <a:bodyPr>
            <a:noAutofit/>
          </a:bodyPr>
          <a:lstStyle/>
          <a:p>
            <a:pPr algn="ctr"/>
            <a:r>
              <a:rPr lang="en-US" sz="7200" b="1" u="sng" dirty="0">
                <a:latin typeface="Century Gothic" panose="020B0502020202020204" pitchFamily="34" charset="0"/>
                <a:cs typeface="Times New Roman" panose="02020603050405020304" pitchFamily="18" charset="0"/>
              </a:rPr>
              <a:t>Let’s get started</a:t>
            </a:r>
            <a:br>
              <a:rPr lang="en-US" sz="7200" b="1" u="sng" dirty="0">
                <a:latin typeface="Century Gothic" panose="020B0502020202020204" pitchFamily="34" charset="0"/>
                <a:cs typeface="Times New Roman" panose="02020603050405020304" pitchFamily="18" charset="0"/>
              </a:rPr>
            </a:br>
            <a:r>
              <a:rPr lang="en-US" sz="2400" b="1" dirty="0" smtClean="0">
                <a:solidFill>
                  <a:schemeClr val="tx1"/>
                </a:solidFill>
                <a:latin typeface="Century Gothic" panose="020B0502020202020204" pitchFamily="34" charset="0"/>
                <a:cs typeface="Times New Roman" panose="02020603050405020304" pitchFamily="18" charset="0"/>
              </a:rPr>
              <a:t/>
            </a:r>
            <a:br>
              <a:rPr lang="en-US" sz="2400" b="1" dirty="0" smtClean="0">
                <a:solidFill>
                  <a:schemeClr val="tx1"/>
                </a:solidFill>
                <a:latin typeface="Century Gothic" panose="020B0502020202020204" pitchFamily="34" charset="0"/>
                <a:cs typeface="Times New Roman" panose="02020603050405020304" pitchFamily="18" charset="0"/>
              </a:rPr>
            </a:br>
            <a:r>
              <a:rPr lang="en-US" sz="2400" b="1" dirty="0" smtClean="0">
                <a:solidFill>
                  <a:schemeClr val="tx1"/>
                </a:solidFill>
                <a:latin typeface="Century Gothic" panose="020B0502020202020204" pitchFamily="34" charset="0"/>
                <a:cs typeface="Times New Roman" panose="02020603050405020304" pitchFamily="18" charset="0"/>
              </a:rPr>
              <a:t>You </a:t>
            </a:r>
            <a:r>
              <a:rPr lang="en-US" sz="2400" b="1" dirty="0">
                <a:solidFill>
                  <a:schemeClr val="tx1"/>
                </a:solidFill>
                <a:latin typeface="Century Gothic" panose="020B0502020202020204" pitchFamily="34" charset="0"/>
                <a:cs typeface="Times New Roman" panose="02020603050405020304" pitchFamily="18" charset="0"/>
              </a:rPr>
              <a:t>will also </a:t>
            </a:r>
            <a:r>
              <a:rPr lang="en-US" sz="2400" b="1" dirty="0" err="1">
                <a:solidFill>
                  <a:schemeClr val="tx1"/>
                </a:solidFill>
                <a:latin typeface="Century Gothic" panose="020B0502020202020204" pitchFamily="34" charset="0"/>
                <a:cs typeface="Times New Roman" panose="02020603050405020304" pitchFamily="18" charset="0"/>
              </a:rPr>
              <a:t>UsE</a:t>
            </a:r>
            <a:r>
              <a:rPr lang="en-US" sz="2400" b="1" dirty="0">
                <a:solidFill>
                  <a:schemeClr val="tx1"/>
                </a:solidFill>
                <a:latin typeface="Century Gothic" panose="020B0502020202020204" pitchFamily="34" charset="0"/>
                <a:cs typeface="Times New Roman" panose="02020603050405020304" pitchFamily="18" charset="0"/>
              </a:rPr>
              <a:t> this RECORDING AND REPORTING MONITORING DATA TEMPLATE DURING THE TBT PROCESS. (SEE HANDOUT.)</a:t>
            </a:r>
            <a:endParaRPr lang="en-US" sz="2400" b="1" u="sng" dirty="0">
              <a:solidFill>
                <a:schemeClr val="accent1"/>
              </a:solidFill>
              <a:latin typeface="Century Gothic" panose="020B0502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1C352C4-B17A-4ED9-A2C9-5987CACE1DDD}"/>
              </a:ext>
            </a:extLst>
          </p:cNvPr>
          <p:cNvSpPr/>
          <p:nvPr/>
        </p:nvSpPr>
        <p:spPr>
          <a:xfrm>
            <a:off x="7649385"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pic>
        <p:nvPicPr>
          <p:cNvPr id="5" name="Picture 4">
            <a:extLst>
              <a:ext uri="{FF2B5EF4-FFF2-40B4-BE49-F238E27FC236}">
                <a16:creationId xmlns:a16="http://schemas.microsoft.com/office/drawing/2014/main" id="{A43D9B38-924B-457C-8748-1C48334AF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3" y="2401505"/>
            <a:ext cx="12212587" cy="4456495"/>
          </a:xfrm>
          <a:prstGeom prst="rect">
            <a:avLst/>
          </a:prstGeom>
        </p:spPr>
      </p:pic>
    </p:spTree>
    <p:extLst>
      <p:ext uri="{BB962C8B-B14F-4D97-AF65-F5344CB8AC3E}">
        <p14:creationId xmlns:p14="http://schemas.microsoft.com/office/powerpoint/2010/main" val="799998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665"/>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1</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Data Collection:</a:t>
            </a:r>
            <a:br>
              <a:rPr lang="en-US" sz="4400" b="1" dirty="0">
                <a:latin typeface="Century Gothic" panose="020B0502020202020204" pitchFamily="34" charset="0"/>
                <a:cs typeface="Times New Roman" panose="02020603050405020304" pitchFamily="18" charset="0"/>
              </a:rPr>
            </a:br>
            <a:r>
              <a:rPr lang="en-US" b="1" dirty="0">
                <a:solidFill>
                  <a:schemeClr val="tx1"/>
                </a:solidFill>
                <a:latin typeface="Century Gothic" panose="020B0502020202020204" pitchFamily="34" charset="0"/>
                <a:cs typeface="Times New Roman" panose="02020603050405020304" pitchFamily="18" charset="0"/>
              </a:rPr>
              <a:t>Collect and chart data to identify how students are performing/progressing </a:t>
            </a:r>
            <a:endParaRPr lang="en-US" dirty="0"/>
          </a:p>
        </p:txBody>
      </p:sp>
      <p:sp>
        <p:nvSpPr>
          <p:cNvPr id="3" name="Content Placeholder 2"/>
          <p:cNvSpPr>
            <a:spLocks noGrp="1"/>
          </p:cNvSpPr>
          <p:nvPr>
            <p:ph idx="1"/>
          </p:nvPr>
        </p:nvSpPr>
        <p:spPr>
          <a:xfrm>
            <a:off x="1550190" y="2569946"/>
            <a:ext cx="9605490" cy="4750067"/>
          </a:xfrm>
        </p:spPr>
        <p:txBody>
          <a:bodyPr>
            <a:normAutofit/>
          </a:bodyPr>
          <a:lstStyle/>
          <a:p>
            <a:r>
              <a:rPr lang="en-US" sz="2800" dirty="0">
                <a:latin typeface="Century Gothic" panose="020B0502020202020204" pitchFamily="34" charset="0"/>
                <a:cs typeface="Times New Roman" panose="02020603050405020304" pitchFamily="18" charset="0"/>
              </a:rPr>
              <a:t>During the first TBT meeting, you will decide what will be the focus of your 5-step process cycle.</a:t>
            </a:r>
          </a:p>
          <a:p>
            <a:pPr lvl="1"/>
            <a:r>
              <a:rPr lang="en-US" sz="2800" dirty="0">
                <a:latin typeface="Century Gothic" panose="020B0502020202020204" pitchFamily="34" charset="0"/>
                <a:cs typeface="Times New Roman" panose="02020603050405020304" pitchFamily="18" charset="0"/>
              </a:rPr>
              <a:t>This should reflect one of your teaching standards.</a:t>
            </a:r>
          </a:p>
          <a:p>
            <a:pPr lvl="1"/>
            <a:r>
              <a:rPr lang="en-US" sz="2800" dirty="0">
                <a:latin typeface="Century Gothic" panose="020B0502020202020204" pitchFamily="34" charset="0"/>
                <a:cs typeface="Times New Roman" panose="02020603050405020304" pitchFamily="18" charset="0"/>
              </a:rPr>
              <a:t>This should be a topic you think is an area in need of improvement.</a:t>
            </a:r>
            <a:endParaRPr lang="en-US" sz="2800" dirty="0">
              <a:latin typeface="Times New Roman" panose="02020603050405020304" pitchFamily="18" charset="0"/>
              <a:cs typeface="Times New Roman" panose="02020603050405020304" pitchFamily="18" charset="0"/>
            </a:endParaRPr>
          </a:p>
          <a:p>
            <a:r>
              <a:rPr lang="en-US" sz="2800" dirty="0">
                <a:latin typeface="Century Gothic" panose="020B0502020202020204" pitchFamily="34" charset="0"/>
                <a:cs typeface="Times New Roman" panose="02020603050405020304" pitchFamily="18" charset="0"/>
              </a:rPr>
              <a:t>Give a common pre-assessment to all students. </a:t>
            </a:r>
            <a:endParaRPr lang="en-US" sz="28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09A93E8-444D-4A80-888E-3ED82B58FDA4}"/>
              </a:ext>
            </a:extLst>
          </p:cNvPr>
          <p:cNvSpPr/>
          <p:nvPr/>
        </p:nvSpPr>
        <p:spPr>
          <a:xfrm>
            <a:off x="6898613" y="6257041"/>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315807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4915"/>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1</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Data Collection:</a:t>
            </a:r>
            <a:br>
              <a:rPr lang="en-US" sz="4400" b="1" dirty="0">
                <a:latin typeface="Century Gothic" panose="020B0502020202020204" pitchFamily="34" charset="0"/>
                <a:cs typeface="Times New Roman" panose="02020603050405020304" pitchFamily="18" charset="0"/>
              </a:rPr>
            </a:br>
            <a:r>
              <a:rPr lang="en-US" b="1" dirty="0">
                <a:solidFill>
                  <a:schemeClr val="tx1"/>
                </a:solidFill>
                <a:latin typeface="Century Gothic" panose="020B0502020202020204" pitchFamily="34" charset="0"/>
                <a:cs typeface="Times New Roman" panose="02020603050405020304" pitchFamily="18" charset="0"/>
              </a:rPr>
              <a:t>Collect and chart data to identify how students are performing/progressing </a:t>
            </a:r>
            <a:endParaRPr lang="en-US" dirty="0"/>
          </a:p>
        </p:txBody>
      </p:sp>
      <p:sp>
        <p:nvSpPr>
          <p:cNvPr id="3" name="Content Placeholder 2"/>
          <p:cNvSpPr>
            <a:spLocks noGrp="1"/>
          </p:cNvSpPr>
          <p:nvPr>
            <p:ph idx="1"/>
          </p:nvPr>
        </p:nvSpPr>
        <p:spPr>
          <a:xfrm>
            <a:off x="1645919" y="2842403"/>
            <a:ext cx="9413507" cy="3909719"/>
          </a:xfrm>
        </p:spPr>
        <p:txBody>
          <a:bodyPr>
            <a:normAutofit/>
          </a:bodyPr>
          <a:lstStyle/>
          <a:p>
            <a:r>
              <a:rPr lang="en-US" sz="3200" dirty="0">
                <a:latin typeface="Century Gothic" panose="020B0502020202020204" pitchFamily="34" charset="0"/>
                <a:cs typeface="Times New Roman" panose="02020603050405020304" pitchFamily="18" charset="0"/>
              </a:rPr>
              <a:t>An example focus could be Kindergarten LA:</a:t>
            </a:r>
          </a:p>
          <a:p>
            <a:pPr lvl="1"/>
            <a:r>
              <a:rPr lang="en-US" sz="3200" dirty="0">
                <a:latin typeface="Century Gothic" panose="020B0502020202020204" pitchFamily="34" charset="0"/>
                <a:cs typeface="Times New Roman" panose="02020603050405020304" pitchFamily="18" charset="0"/>
              </a:rPr>
              <a:t>Associate the long and short with common spellings for the 5 major vowels.  </a:t>
            </a:r>
            <a:endParaRPr lang="en-US" sz="32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24607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4176815" cy="1049235"/>
          </a:xfrm>
        </p:spPr>
        <p:txBody>
          <a:bodyPr>
            <a:normAutofit fontScale="90000"/>
          </a:bodyPr>
          <a:lstStyle/>
          <a:p>
            <a:r>
              <a:rPr lang="en-US" sz="4900" b="1" dirty="0">
                <a:latin typeface="Century Gothic" panose="020B0502020202020204" pitchFamily="34" charset="0"/>
                <a:cs typeface="Times New Roman" panose="02020603050405020304" pitchFamily="18" charset="0"/>
              </a:rPr>
              <a:t>Step 1</a:t>
            </a:r>
            <a:r>
              <a:rPr lang="en-US" sz="2200" b="1" u="sng" dirty="0">
                <a:latin typeface="Century Gothic" panose="020B0502020202020204" pitchFamily="34" charset="0"/>
                <a:cs typeface="Times New Roman" panose="02020603050405020304" pitchFamily="18" charset="0"/>
              </a:rPr>
              <a:t/>
            </a:r>
            <a:br>
              <a:rPr lang="en-US" sz="22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Data Collection:</a:t>
            </a:r>
            <a:br>
              <a:rPr lang="en-US" sz="3600" b="1" dirty="0">
                <a:latin typeface="Century Gothic" panose="020B0502020202020204" pitchFamily="34" charset="0"/>
                <a:cs typeface="Times New Roman" panose="02020603050405020304" pitchFamily="18" charset="0"/>
              </a:rPr>
            </a:br>
            <a:endParaRPr lang="en-US" sz="3600" dirty="0"/>
          </a:p>
        </p:txBody>
      </p:sp>
      <p:sp>
        <p:nvSpPr>
          <p:cNvPr id="3" name="Content Placeholder 2"/>
          <p:cNvSpPr>
            <a:spLocks noGrp="1"/>
          </p:cNvSpPr>
          <p:nvPr>
            <p:ph idx="1"/>
          </p:nvPr>
        </p:nvSpPr>
        <p:spPr>
          <a:xfrm>
            <a:off x="1451581" y="2015732"/>
            <a:ext cx="4898419" cy="3450613"/>
          </a:xfrm>
        </p:spPr>
        <p:txBody>
          <a:bodyPr>
            <a:normAutofit/>
          </a:bodyPr>
          <a:lstStyle/>
          <a:p>
            <a:r>
              <a:rPr lang="en-US" sz="3600" dirty="0">
                <a:latin typeface="Century Gothic" panose="020B0502020202020204" pitchFamily="34" charset="0"/>
                <a:cs typeface="Times New Roman" panose="02020603050405020304" pitchFamily="18" charset="0"/>
              </a:rPr>
              <a:t>The pre-assessment could look like this:</a:t>
            </a:r>
          </a:p>
          <a:p>
            <a:endParaRPr lang="en-US" dirty="0">
              <a:latin typeface="Century Gothic" panose="020B0502020202020204" pitchFamily="34" charset="0"/>
            </a:endParaRPr>
          </a:p>
          <a:p>
            <a:pPr marL="0" indent="0">
              <a:buNone/>
            </a:pPr>
            <a:endParaRPr lang="en-US" dirty="0">
              <a:latin typeface="Century Gothic" panose="020B050202020202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DE525575-918F-4CAD-8A55-E0C9527C873E}"/>
              </a:ext>
            </a:extLst>
          </p:cNvPr>
          <p:cNvSpPr/>
          <p:nvPr/>
        </p:nvSpPr>
        <p:spPr>
          <a:xfrm>
            <a:off x="2844800" y="3952240"/>
            <a:ext cx="2367280" cy="101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4ED106-EF7C-4546-981A-87347A102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299" y="250661"/>
            <a:ext cx="4927853" cy="6356677"/>
          </a:xfrm>
          <a:prstGeom prst="rect">
            <a:avLst/>
          </a:prstGeom>
        </p:spPr>
      </p:pic>
    </p:spTree>
    <p:extLst>
      <p:ext uri="{BB962C8B-B14F-4D97-AF65-F5344CB8AC3E}">
        <p14:creationId xmlns:p14="http://schemas.microsoft.com/office/powerpoint/2010/main" val="145851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4102"/>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1</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Data Collection:</a:t>
            </a:r>
            <a:br>
              <a:rPr lang="en-US" sz="44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Take 5 minutes</a:t>
            </a:r>
            <a:br>
              <a:rPr lang="en-US" sz="4400" b="1" dirty="0">
                <a:latin typeface="Century Gothic" panose="020B050202020202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655545" y="2948281"/>
            <a:ext cx="9124750" cy="3909719"/>
          </a:xfrm>
        </p:spPr>
        <p:txBody>
          <a:bodyPr>
            <a:normAutofit/>
          </a:bodyPr>
          <a:lstStyle/>
          <a:p>
            <a:r>
              <a:rPr lang="en-US" sz="4000" dirty="0">
                <a:latin typeface="Century Gothic" panose="020B0502020202020204" pitchFamily="34" charset="0"/>
                <a:cs typeface="Times New Roman" panose="02020603050405020304" pitchFamily="18" charset="0"/>
              </a:rPr>
              <a:t>In your TBT group, discuss what you could use a focus for your 5-step cycle and what assessment you would use.</a:t>
            </a:r>
            <a:endParaRPr lang="en-US" sz="40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22385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4915"/>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1</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Data Collection:</a:t>
            </a:r>
            <a:br>
              <a:rPr lang="en-US" sz="4400" b="1" dirty="0">
                <a:latin typeface="Century Gothic" panose="020B0502020202020204" pitchFamily="34" charset="0"/>
                <a:cs typeface="Times New Roman" panose="02020603050405020304" pitchFamily="18" charset="0"/>
              </a:rPr>
            </a:br>
            <a:r>
              <a:rPr lang="en-US" b="1" dirty="0">
                <a:solidFill>
                  <a:schemeClr val="tx1"/>
                </a:solidFill>
                <a:latin typeface="Century Gothic" panose="020B0502020202020204" pitchFamily="34" charset="0"/>
                <a:cs typeface="Times New Roman" panose="02020603050405020304" pitchFamily="18" charset="0"/>
              </a:rPr>
              <a:t>Collect and chart data to identify how students are performing/progressing </a:t>
            </a:r>
            <a:endParaRPr lang="en-US" dirty="0"/>
          </a:p>
        </p:txBody>
      </p:sp>
      <p:sp>
        <p:nvSpPr>
          <p:cNvPr id="3" name="Content Placeholder 2"/>
          <p:cNvSpPr>
            <a:spLocks noGrp="1"/>
          </p:cNvSpPr>
          <p:nvPr>
            <p:ph idx="1"/>
          </p:nvPr>
        </p:nvSpPr>
        <p:spPr>
          <a:xfrm>
            <a:off x="77002" y="2698024"/>
            <a:ext cx="12114998" cy="3909719"/>
          </a:xfrm>
        </p:spPr>
        <p:txBody>
          <a:bodyPr>
            <a:normAutofit fontScale="32500" lnSpcReduction="20000"/>
          </a:bodyPr>
          <a:lstStyle/>
          <a:p>
            <a:r>
              <a:rPr lang="en-US" sz="9800" dirty="0">
                <a:latin typeface="Century Gothic" panose="020B0502020202020204" pitchFamily="34" charset="0"/>
                <a:cs typeface="Times New Roman" panose="02020603050405020304" pitchFamily="18" charset="0"/>
              </a:rPr>
              <a:t>The next meeting of your TBT will rely on the following: </a:t>
            </a:r>
          </a:p>
          <a:p>
            <a:pPr lvl="1"/>
            <a:r>
              <a:rPr lang="en-US" sz="9800" dirty="0">
                <a:latin typeface="Century Gothic" panose="020B0502020202020204" pitchFamily="34" charset="0"/>
              </a:rPr>
              <a:t>Data is ready and brought by all teachers.</a:t>
            </a:r>
          </a:p>
          <a:p>
            <a:pPr lvl="1" fontAlgn="base"/>
            <a:r>
              <a:rPr lang="en-US" sz="9800" dirty="0">
                <a:latin typeface="Century Gothic" panose="020B0502020202020204" pitchFamily="34" charset="0"/>
              </a:rPr>
              <a:t>Item analysis is complete.</a:t>
            </a:r>
          </a:p>
          <a:p>
            <a:pPr lvl="1" fontAlgn="base"/>
            <a:r>
              <a:rPr lang="en-US" sz="9800" dirty="0">
                <a:latin typeface="Century Gothic" panose="020B0502020202020204" pitchFamily="34" charset="0"/>
              </a:rPr>
              <a:t>Includes students tested/proficient and not proficient.</a:t>
            </a:r>
          </a:p>
          <a:p>
            <a:pPr lvl="1" fontAlgn="base"/>
            <a:r>
              <a:rPr lang="en-US" sz="9800" dirty="0">
                <a:latin typeface="Century Gothic" panose="020B0502020202020204" pitchFamily="34" charset="0"/>
              </a:rPr>
              <a:t>Subgroup data is reported. </a:t>
            </a:r>
          </a:p>
          <a:p>
            <a:pPr lvl="1" fontAlgn="base"/>
            <a:r>
              <a:rPr lang="en-US" sz="9800" dirty="0">
                <a:latin typeface="Century Gothic" panose="020B0502020202020204" pitchFamily="34" charset="0"/>
              </a:rPr>
              <a:t>Determine benchmark score for grouping criteria.</a:t>
            </a:r>
          </a:p>
          <a:p>
            <a:pPr marL="0" indent="0">
              <a:buNone/>
            </a:pPr>
            <a:endParaRPr lang="en-US" sz="3200" i="1" dirty="0">
              <a:latin typeface="Times New Roman" panose="02020603050405020304" pitchFamily="18" charset="0"/>
              <a:cs typeface="Times New Roman" panose="02020603050405020304" pitchFamily="18" charset="0"/>
            </a:endParaRPr>
          </a:p>
          <a:p>
            <a:pPr marL="0" indent="0">
              <a:buNone/>
            </a:pPr>
            <a:endParaRPr lang="en-US" sz="3200" dirty="0">
              <a:latin typeface="Century Gothic" panose="020B0502020202020204" pitchFamily="34" charset="0"/>
              <a:cs typeface="Times New Roman" panose="02020603050405020304" pitchFamily="18"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B878B01-3C58-4A32-8B02-57EC25860F21}"/>
              </a:ext>
            </a:extLst>
          </p:cNvPr>
          <p:cNvSpPr/>
          <p:nvPr/>
        </p:nvSpPr>
        <p:spPr>
          <a:xfrm>
            <a:off x="4598175" y="6423077"/>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3053170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6" y="325052"/>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1</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Data Collection:</a:t>
            </a:r>
            <a:br>
              <a:rPr lang="en-US" sz="44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Take 5 minutes</a:t>
            </a:r>
            <a:br>
              <a:rPr lang="en-US" sz="4400" b="1" dirty="0">
                <a:latin typeface="Century Gothic" panose="020B050202020202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655545" y="2948281"/>
            <a:ext cx="9124750" cy="3909719"/>
          </a:xfrm>
        </p:spPr>
        <p:txBody>
          <a:bodyPr>
            <a:normAutofit/>
          </a:bodyPr>
          <a:lstStyle/>
          <a:p>
            <a:r>
              <a:rPr lang="en-US" sz="4400" dirty="0">
                <a:latin typeface="Century Gothic" panose="020B0502020202020204" pitchFamily="34" charset="0"/>
                <a:cs typeface="Times New Roman" panose="02020603050405020304" pitchFamily="18" charset="0"/>
              </a:rPr>
              <a:t>In your TBT group, discuss what criteria you would use to determine levels of proficiency.</a:t>
            </a:r>
            <a:endParaRPr lang="en-US" sz="44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135762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012" y="852082"/>
            <a:ext cx="9603275" cy="1049235"/>
          </a:xfrm>
        </p:spPr>
        <p:txBody>
          <a:bodyPr>
            <a:noAutofit/>
          </a:bodyPr>
          <a:lstStyle/>
          <a:p>
            <a:pPr algn="ctr"/>
            <a:r>
              <a:rPr lang="en-US" sz="4400" b="1" dirty="0">
                <a:solidFill>
                  <a:schemeClr val="accent1"/>
                </a:solidFill>
                <a:latin typeface="Century Gothic" panose="020B0502020202020204" pitchFamily="34" charset="0"/>
                <a:cs typeface="Times New Roman" panose="02020603050405020304" pitchFamily="18" charset="0"/>
              </a:rPr>
              <a:t>Step 1: Data Collection</a:t>
            </a:r>
            <a:br>
              <a:rPr lang="en-US" sz="4400" b="1" dirty="0">
                <a:solidFill>
                  <a:schemeClr val="accent1"/>
                </a:solidFill>
                <a:latin typeface="Century Gothic" panose="020B0502020202020204" pitchFamily="34" charset="0"/>
                <a:cs typeface="Times New Roman" panose="02020603050405020304" pitchFamily="18" charset="0"/>
              </a:rPr>
            </a:br>
            <a:endParaRPr lang="en-US" b="1" u="sng" dirty="0">
              <a:solidFill>
                <a:schemeClr val="accent1"/>
              </a:solidFill>
              <a:latin typeface="Century Gothic" panose="020B0502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C2B4677-583D-4514-90FD-176839DCB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 y="2855013"/>
            <a:ext cx="12195268" cy="3463158"/>
          </a:xfrm>
          <a:prstGeom prst="rect">
            <a:avLst/>
          </a:prstGeom>
        </p:spPr>
      </p:pic>
      <p:sp>
        <p:nvSpPr>
          <p:cNvPr id="10" name="TextBox 9">
            <a:extLst>
              <a:ext uri="{FF2B5EF4-FFF2-40B4-BE49-F238E27FC236}">
                <a16:creationId xmlns:a16="http://schemas.microsoft.com/office/drawing/2014/main" id="{9D813282-3032-4F08-BF41-732E4053E030}"/>
              </a:ext>
            </a:extLst>
          </p:cNvPr>
          <p:cNvSpPr txBox="1"/>
          <p:nvPr/>
        </p:nvSpPr>
        <p:spPr>
          <a:xfrm>
            <a:off x="644891" y="1376700"/>
            <a:ext cx="11479731" cy="1384995"/>
          </a:xfrm>
          <a:prstGeom prst="rect">
            <a:avLst/>
          </a:prstGeom>
          <a:noFill/>
        </p:spPr>
        <p:txBody>
          <a:bodyPr wrap="square" rtlCol="0">
            <a:spAutoFit/>
          </a:bodyPr>
          <a:lstStyle/>
          <a:p>
            <a:endParaRPr lang="en-US" sz="2800" dirty="0" smtClean="0">
              <a:latin typeface="Century Gothic" panose="020B0502020202020204" pitchFamily="34" charset="0"/>
            </a:endParaRPr>
          </a:p>
          <a:p>
            <a:r>
              <a:rPr lang="en-US" sz="2800" dirty="0" smtClean="0">
                <a:latin typeface="Century Gothic" panose="020B0502020202020204" pitchFamily="34" charset="0"/>
              </a:rPr>
              <a:t>Chart </a:t>
            </a:r>
            <a:r>
              <a:rPr lang="en-US" sz="2800" dirty="0">
                <a:latin typeface="Century Gothic" panose="020B0502020202020204" pitchFamily="34" charset="0"/>
              </a:rPr>
              <a:t>you data prior to this next meeting on this Recording and Reporting Data Template.</a:t>
            </a:r>
          </a:p>
        </p:txBody>
      </p:sp>
      <p:sp>
        <p:nvSpPr>
          <p:cNvPr id="3" name="Rectangle 2">
            <a:extLst>
              <a:ext uri="{FF2B5EF4-FFF2-40B4-BE49-F238E27FC236}">
                <a16:creationId xmlns:a16="http://schemas.microsoft.com/office/drawing/2014/main" id="{DC4D37A7-4C39-4D4B-B59D-80EAEAD31784}"/>
              </a:ext>
            </a:extLst>
          </p:cNvPr>
          <p:cNvSpPr/>
          <p:nvPr/>
        </p:nvSpPr>
        <p:spPr>
          <a:xfrm>
            <a:off x="4939333" y="6318171"/>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4292432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4" y="171431"/>
            <a:ext cx="9291215" cy="1049235"/>
          </a:xfrm>
        </p:spPr>
        <p:txBody>
          <a:bodyPr>
            <a:noAutofit/>
          </a:bodyPr>
          <a:lstStyle/>
          <a:p>
            <a:pPr algn="ctr"/>
            <a:r>
              <a:rPr lang="en-US" sz="4400" b="1" dirty="0">
                <a:solidFill>
                  <a:schemeClr val="accent1"/>
                </a:solidFill>
                <a:latin typeface="Century Gothic" panose="020B0502020202020204" pitchFamily="34" charset="0"/>
                <a:cs typeface="Times New Roman" panose="02020603050405020304" pitchFamily="18" charset="0"/>
              </a:rPr>
              <a:t>Step 1: Data Collection</a:t>
            </a:r>
            <a:br>
              <a:rPr lang="en-US" sz="4400" b="1" dirty="0">
                <a:solidFill>
                  <a:schemeClr val="accent1"/>
                </a:solidFill>
                <a:latin typeface="Century Gothic" panose="020B0502020202020204" pitchFamily="34" charset="0"/>
                <a:cs typeface="Times New Roman" panose="02020603050405020304" pitchFamily="18" charset="0"/>
              </a:rPr>
            </a:br>
            <a:endParaRPr lang="en-US" b="1" u="sng" dirty="0">
              <a:solidFill>
                <a:schemeClr val="accent1"/>
              </a:solidFill>
              <a:latin typeface="Century Gothic" panose="020B0502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D813282-3032-4F08-BF41-732E4053E030}"/>
              </a:ext>
            </a:extLst>
          </p:cNvPr>
          <p:cNvSpPr txBox="1"/>
          <p:nvPr/>
        </p:nvSpPr>
        <p:spPr>
          <a:xfrm>
            <a:off x="3811605" y="596752"/>
            <a:ext cx="8380395" cy="523220"/>
          </a:xfrm>
          <a:prstGeom prst="rect">
            <a:avLst/>
          </a:prstGeom>
          <a:noFill/>
        </p:spPr>
        <p:txBody>
          <a:bodyPr wrap="square" rtlCol="0">
            <a:spAutoFit/>
          </a:bodyPr>
          <a:lstStyle/>
          <a:p>
            <a:r>
              <a:rPr lang="en-US" sz="2800" dirty="0">
                <a:latin typeface="Century Gothic" panose="020B0502020202020204" pitchFamily="34" charset="0"/>
              </a:rPr>
              <a:t>A completed example:</a:t>
            </a:r>
          </a:p>
        </p:txBody>
      </p:sp>
      <p:pic>
        <p:nvPicPr>
          <p:cNvPr id="5" name="Picture 4">
            <a:extLst>
              <a:ext uri="{FF2B5EF4-FFF2-40B4-BE49-F238E27FC236}">
                <a16:creationId xmlns:a16="http://schemas.microsoft.com/office/drawing/2014/main" id="{2E12FE9A-62DD-424C-9DBA-AEC97FB8C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5" y="1220666"/>
            <a:ext cx="12220015" cy="5051485"/>
          </a:xfrm>
          <a:prstGeom prst="rect">
            <a:avLst/>
          </a:prstGeom>
        </p:spPr>
      </p:pic>
      <p:sp>
        <p:nvSpPr>
          <p:cNvPr id="3" name="Rectangle 2">
            <a:extLst>
              <a:ext uri="{FF2B5EF4-FFF2-40B4-BE49-F238E27FC236}">
                <a16:creationId xmlns:a16="http://schemas.microsoft.com/office/drawing/2014/main" id="{917DB1B0-6B40-4AF5-A18B-F968D88192D2}"/>
              </a:ext>
            </a:extLst>
          </p:cNvPr>
          <p:cNvSpPr/>
          <p:nvPr/>
        </p:nvSpPr>
        <p:spPr>
          <a:xfrm>
            <a:off x="4607801" y="6372845"/>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532725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929" y="111775"/>
            <a:ext cx="9603275" cy="1049235"/>
          </a:xfrm>
        </p:spPr>
        <p:txBody>
          <a:bodyPr>
            <a:noAutofit/>
          </a:bodyPr>
          <a:lstStyle/>
          <a:p>
            <a:pPr algn="ctr"/>
            <a:r>
              <a:rPr lang="en-US" sz="7200" b="1" dirty="0">
                <a:solidFill>
                  <a:schemeClr val="accent1"/>
                </a:solidFill>
                <a:latin typeface="Century Gothic" panose="020B0502020202020204" pitchFamily="34" charset="0"/>
                <a:cs typeface="Times New Roman" panose="02020603050405020304" pitchFamily="18" charset="0"/>
              </a:rPr>
              <a:t>Step 1</a:t>
            </a:r>
            <a:r>
              <a:rPr lang="en-US" sz="4400" b="1" u="sng" dirty="0">
                <a:solidFill>
                  <a:schemeClr val="accent1"/>
                </a:solidFill>
                <a:latin typeface="Century Gothic" panose="020B0502020202020204" pitchFamily="34" charset="0"/>
                <a:cs typeface="Times New Roman" panose="02020603050405020304" pitchFamily="18" charset="0"/>
              </a:rPr>
              <a:t/>
            </a:r>
            <a:br>
              <a:rPr lang="en-US" sz="4400" b="1" u="sng" dirty="0">
                <a:solidFill>
                  <a:schemeClr val="accent1"/>
                </a:solidFill>
                <a:latin typeface="Century Gothic" panose="020B0502020202020204" pitchFamily="34" charset="0"/>
                <a:cs typeface="Times New Roman" panose="02020603050405020304" pitchFamily="18" charset="0"/>
              </a:rPr>
            </a:br>
            <a:r>
              <a:rPr lang="en-US" sz="4400" b="1" dirty="0">
                <a:solidFill>
                  <a:schemeClr val="accent1"/>
                </a:solidFill>
                <a:latin typeface="Century Gothic" panose="020B0502020202020204" pitchFamily="34" charset="0"/>
                <a:cs typeface="Times New Roman" panose="02020603050405020304" pitchFamily="18" charset="0"/>
              </a:rPr>
              <a:t>Data Collection</a:t>
            </a:r>
            <a:br>
              <a:rPr lang="en-US" sz="4400" b="1" dirty="0">
                <a:solidFill>
                  <a:schemeClr val="accent1"/>
                </a:solidFill>
                <a:latin typeface="Century Gothic" panose="020B0502020202020204" pitchFamily="34" charset="0"/>
                <a:cs typeface="Times New Roman" panose="02020603050405020304" pitchFamily="18" charset="0"/>
              </a:rPr>
            </a:br>
            <a:endParaRPr lang="en-US" b="1" u="sng" dirty="0">
              <a:solidFill>
                <a:schemeClr val="accent1"/>
              </a:solidFill>
              <a:latin typeface="Century Gothic" panose="020B0502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D813282-3032-4F08-BF41-732E4053E030}"/>
              </a:ext>
            </a:extLst>
          </p:cNvPr>
          <p:cNvSpPr txBox="1"/>
          <p:nvPr/>
        </p:nvSpPr>
        <p:spPr>
          <a:xfrm>
            <a:off x="567889" y="1982789"/>
            <a:ext cx="10943391" cy="954107"/>
          </a:xfrm>
          <a:prstGeom prst="rect">
            <a:avLst/>
          </a:prstGeom>
          <a:noFill/>
        </p:spPr>
        <p:txBody>
          <a:bodyPr wrap="square" rtlCol="0">
            <a:spAutoFit/>
          </a:bodyPr>
          <a:lstStyle/>
          <a:p>
            <a:r>
              <a:rPr lang="en-US" sz="2800" dirty="0">
                <a:latin typeface="Century Gothic" panose="020B0502020202020204" pitchFamily="34" charset="0"/>
              </a:rPr>
              <a:t>At the TBT meeting, aggregate all teacher’s data onto the TBT 5-step Process form. </a:t>
            </a:r>
          </a:p>
        </p:txBody>
      </p:sp>
      <p:pic>
        <p:nvPicPr>
          <p:cNvPr id="4" name="Picture 3">
            <a:extLst>
              <a:ext uri="{FF2B5EF4-FFF2-40B4-BE49-F238E27FC236}">
                <a16:creationId xmlns:a16="http://schemas.microsoft.com/office/drawing/2014/main" id="{C15F18C7-309A-4648-BC53-1B4079B96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35" y="2936896"/>
            <a:ext cx="12070865" cy="3606144"/>
          </a:xfrm>
          <a:prstGeom prst="rect">
            <a:avLst/>
          </a:prstGeom>
        </p:spPr>
      </p:pic>
      <p:sp>
        <p:nvSpPr>
          <p:cNvPr id="3" name="Rectangle 2">
            <a:extLst>
              <a:ext uri="{FF2B5EF4-FFF2-40B4-BE49-F238E27FC236}">
                <a16:creationId xmlns:a16="http://schemas.microsoft.com/office/drawing/2014/main" id="{A845FAE3-4B1F-4BAC-8CA1-3A9A3A72A2F0}"/>
              </a:ext>
            </a:extLst>
          </p:cNvPr>
          <p:cNvSpPr/>
          <p:nvPr/>
        </p:nvSpPr>
        <p:spPr>
          <a:xfrm>
            <a:off x="4607801"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425547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111500"/>
            <a:ext cx="9291215" cy="1049235"/>
          </a:xfrm>
        </p:spPr>
        <p:txBody>
          <a:bodyPr>
            <a:normAutofit/>
          </a:bodyPr>
          <a:lstStyle/>
          <a:p>
            <a:pPr algn="ctr"/>
            <a:r>
              <a:rPr lang="en-US" sz="6600" b="1" dirty="0">
                <a:solidFill>
                  <a:schemeClr val="accent1"/>
                </a:solidFill>
                <a:latin typeface="Century Gothic" panose="020B0502020202020204" pitchFamily="34" charset="0"/>
                <a:cs typeface="Times New Roman" panose="02020603050405020304" pitchFamily="18" charset="0"/>
              </a:rPr>
              <a:t>OBJECTIVES</a:t>
            </a:r>
          </a:p>
        </p:txBody>
      </p:sp>
      <p:sp>
        <p:nvSpPr>
          <p:cNvPr id="4" name="Content Placeholder 3"/>
          <p:cNvSpPr>
            <a:spLocks noGrp="1"/>
          </p:cNvSpPr>
          <p:nvPr>
            <p:ph idx="1"/>
          </p:nvPr>
        </p:nvSpPr>
        <p:spPr>
          <a:xfrm>
            <a:off x="442762" y="1025231"/>
            <a:ext cx="11444438" cy="3777622"/>
          </a:xfrm>
        </p:spPr>
        <p:txBody>
          <a:bodyPr>
            <a:noAutofit/>
          </a:bodyPr>
          <a:lstStyle/>
          <a:p>
            <a:pPr marL="0" indent="0">
              <a:buNone/>
            </a:pPr>
            <a:r>
              <a:rPr lang="en-US" sz="3600" b="1" dirty="0">
                <a:latin typeface="Century Gothic" panose="020B0502020202020204" pitchFamily="34" charset="0"/>
                <a:cs typeface="Times New Roman" panose="02020603050405020304" pitchFamily="18" charset="0"/>
              </a:rPr>
              <a:t>TEACHERS WILL:</a:t>
            </a:r>
          </a:p>
          <a:p>
            <a:r>
              <a:rPr lang="en-US" sz="3600" dirty="0">
                <a:latin typeface="Century Gothic" panose="020B0502020202020204" pitchFamily="34" charset="0"/>
                <a:cs typeface="Times New Roman" panose="02020603050405020304" pitchFamily="18" charset="0"/>
              </a:rPr>
              <a:t>Learn about the Ohio Improvement Process.</a:t>
            </a:r>
          </a:p>
          <a:p>
            <a:r>
              <a:rPr lang="en-US" sz="3600" dirty="0">
                <a:latin typeface="Century Gothic" panose="020B0502020202020204" pitchFamily="34" charset="0"/>
                <a:cs typeface="Times New Roman" panose="02020603050405020304" pitchFamily="18" charset="0"/>
              </a:rPr>
              <a:t>Learn how to use the 5 Step Cycle of Inquiry and how it is situated within the Ohio Improvement Process.</a:t>
            </a:r>
          </a:p>
          <a:p>
            <a:r>
              <a:rPr lang="en-US" sz="3600" dirty="0">
                <a:latin typeface="Century Gothic" panose="020B0502020202020204" pitchFamily="34" charset="0"/>
                <a:cs typeface="Times New Roman" panose="02020603050405020304" pitchFamily="18" charset="0"/>
              </a:rPr>
              <a:t>Learn about the components that make an efficient TBT.</a:t>
            </a:r>
          </a:p>
          <a:p>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72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079" y="213969"/>
            <a:ext cx="9603275" cy="1049235"/>
          </a:xfrm>
        </p:spPr>
        <p:txBody>
          <a:bodyPr>
            <a:noAutofit/>
          </a:bodyPr>
          <a:lstStyle/>
          <a:p>
            <a:pPr algn="ctr"/>
            <a:r>
              <a:rPr lang="en-US" sz="7200" b="1" dirty="0">
                <a:solidFill>
                  <a:schemeClr val="accent1"/>
                </a:solidFill>
                <a:latin typeface="Century Gothic" panose="020B0502020202020204" pitchFamily="34" charset="0"/>
                <a:cs typeface="Times New Roman" panose="02020603050405020304" pitchFamily="18" charset="0"/>
              </a:rPr>
              <a:t>Step 1</a:t>
            </a:r>
            <a:r>
              <a:rPr lang="en-US" sz="4400" b="1" u="sng" dirty="0">
                <a:solidFill>
                  <a:schemeClr val="accent1"/>
                </a:solidFill>
                <a:latin typeface="Century Gothic" panose="020B0502020202020204" pitchFamily="34" charset="0"/>
                <a:cs typeface="Times New Roman" panose="02020603050405020304" pitchFamily="18" charset="0"/>
              </a:rPr>
              <a:t/>
            </a:r>
            <a:br>
              <a:rPr lang="en-US" sz="4400" b="1" u="sng" dirty="0">
                <a:solidFill>
                  <a:schemeClr val="accent1"/>
                </a:solidFill>
                <a:latin typeface="Century Gothic" panose="020B0502020202020204" pitchFamily="34" charset="0"/>
                <a:cs typeface="Times New Roman" panose="02020603050405020304" pitchFamily="18" charset="0"/>
              </a:rPr>
            </a:br>
            <a:r>
              <a:rPr lang="en-US" sz="4400" b="1" dirty="0">
                <a:solidFill>
                  <a:schemeClr val="accent1"/>
                </a:solidFill>
                <a:latin typeface="Century Gothic" panose="020B0502020202020204" pitchFamily="34" charset="0"/>
                <a:cs typeface="Times New Roman" panose="02020603050405020304" pitchFamily="18" charset="0"/>
              </a:rPr>
              <a:t>Data Collection</a:t>
            </a:r>
            <a:br>
              <a:rPr lang="en-US" sz="4400" b="1" dirty="0">
                <a:solidFill>
                  <a:schemeClr val="accent1"/>
                </a:solidFill>
                <a:latin typeface="Century Gothic" panose="020B0502020202020204" pitchFamily="34" charset="0"/>
                <a:cs typeface="Times New Roman" panose="02020603050405020304" pitchFamily="18" charset="0"/>
              </a:rPr>
            </a:br>
            <a:endParaRPr lang="en-US" b="1" u="sng" dirty="0">
              <a:solidFill>
                <a:schemeClr val="accent1"/>
              </a:solidFill>
              <a:latin typeface="Century Gothic" panose="020B0502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8C88658-CED2-4481-996D-F39ACAC54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3" y="1946052"/>
            <a:ext cx="12160925" cy="4572594"/>
          </a:xfrm>
          <a:prstGeom prst="rect">
            <a:avLst/>
          </a:prstGeom>
        </p:spPr>
      </p:pic>
      <p:sp>
        <p:nvSpPr>
          <p:cNvPr id="3" name="Rectangle 2">
            <a:extLst>
              <a:ext uri="{FF2B5EF4-FFF2-40B4-BE49-F238E27FC236}">
                <a16:creationId xmlns:a16="http://schemas.microsoft.com/office/drawing/2014/main" id="{F3FCBC75-97C4-4DC0-9D60-10B58387D3A3}"/>
              </a:ext>
            </a:extLst>
          </p:cNvPr>
          <p:cNvSpPr/>
          <p:nvPr/>
        </p:nvSpPr>
        <p:spPr>
          <a:xfrm>
            <a:off x="4636677"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213187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852"/>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2</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ANALYZE STUDENT WORK SPECIFIC TO THE DATA</a:t>
            </a:r>
            <a:br>
              <a:rPr lang="en-US" sz="4400" b="1" dirty="0">
                <a:latin typeface="Century Gothic" panose="020B0502020202020204" pitchFamily="34" charset="0"/>
                <a:cs typeface="Times New Roman" panose="02020603050405020304" pitchFamily="18" charset="0"/>
              </a:rPr>
            </a:br>
            <a:r>
              <a:rPr lang="en-US" sz="2800" b="1" dirty="0">
                <a:solidFill>
                  <a:schemeClr val="tx1"/>
                </a:solidFill>
                <a:latin typeface="Century Gothic" panose="020B0502020202020204" pitchFamily="34" charset="0"/>
                <a:cs typeface="Times New Roman" panose="02020603050405020304" pitchFamily="18" charset="0"/>
              </a:rPr>
              <a:t/>
            </a:r>
            <a:br>
              <a:rPr lang="en-US" sz="2800" b="1" dirty="0">
                <a:solidFill>
                  <a:schemeClr val="tx1"/>
                </a:solidFill>
                <a:latin typeface="Century Gothic" panose="020B0502020202020204" pitchFamily="34" charset="0"/>
                <a:cs typeface="Times New Roman" panose="02020603050405020304" pitchFamily="18" charset="0"/>
              </a:rPr>
            </a:br>
            <a:r>
              <a:rPr lang="en-US" sz="4400" b="1" dirty="0">
                <a:solidFill>
                  <a:schemeClr val="tx1"/>
                </a:solidFill>
                <a:latin typeface="Century Gothic" panose="020B0502020202020204" pitchFamily="34" charset="0"/>
                <a:cs typeface="Times New Roman" panose="02020603050405020304" pitchFamily="18" charset="0"/>
              </a:rPr>
              <a:t>ask yourselves these questions:</a:t>
            </a: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endParaRPr lang="en-US" sz="4400" dirty="0"/>
          </a:p>
        </p:txBody>
      </p:sp>
      <p:sp>
        <p:nvSpPr>
          <p:cNvPr id="3" name="Content Placeholder 2"/>
          <p:cNvSpPr>
            <a:spLocks noGrp="1"/>
          </p:cNvSpPr>
          <p:nvPr>
            <p:ph idx="1"/>
          </p:nvPr>
        </p:nvSpPr>
        <p:spPr>
          <a:xfrm>
            <a:off x="2281188" y="2524769"/>
            <a:ext cx="9124750" cy="3909719"/>
          </a:xfrm>
        </p:spPr>
        <p:txBody>
          <a:bodyPr>
            <a:normAutofit/>
          </a:bodyPr>
          <a:lstStyle/>
          <a:p>
            <a:pPr fontAlgn="base"/>
            <a:r>
              <a:rPr lang="en-US" sz="2800" dirty="0">
                <a:latin typeface="Century Gothic" panose="020B0502020202020204" pitchFamily="34" charset="0"/>
              </a:rPr>
              <a:t>What did students do well and why?</a:t>
            </a:r>
          </a:p>
          <a:p>
            <a:pPr fontAlgn="base"/>
            <a:r>
              <a:rPr lang="en-US" sz="2800" dirty="0">
                <a:latin typeface="Century Gothic" panose="020B0502020202020204" pitchFamily="34" charset="0"/>
              </a:rPr>
              <a:t>What did students not do well on and why?</a:t>
            </a:r>
          </a:p>
          <a:p>
            <a:pPr fontAlgn="base"/>
            <a:r>
              <a:rPr lang="en-US" sz="2800" dirty="0">
                <a:latin typeface="Century Gothic" panose="020B0502020202020204" pitchFamily="34" charset="0"/>
              </a:rPr>
              <a:t>Were there common errors, misconceptions, or urgent needs? </a:t>
            </a:r>
          </a:p>
          <a:p>
            <a:pPr fontAlgn="base"/>
            <a:r>
              <a:rPr lang="en-US" sz="2800" dirty="0">
                <a:latin typeface="Century Gothic" panose="020B0502020202020204" pitchFamily="34" charset="0"/>
              </a:rPr>
              <a:t>Are there patterns or trends?</a:t>
            </a:r>
          </a:p>
          <a:p>
            <a:pPr fontAlgn="base"/>
            <a:r>
              <a:rPr lang="en-US" sz="2800" dirty="0">
                <a:latin typeface="Century Gothic" panose="020B0502020202020204" pitchFamily="34" charset="0"/>
              </a:rPr>
              <a:t>Prioritize needs.</a:t>
            </a:r>
          </a:p>
          <a:p>
            <a:pPr marL="0" indent="0">
              <a:buNone/>
            </a:pPr>
            <a:endParaRPr lang="en-US" sz="3200" dirty="0">
              <a:latin typeface="Century Gothic" panose="020B0502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0D7ECD0-7B16-4D68-B41C-E560AEAD7885}"/>
              </a:ext>
            </a:extLst>
          </p:cNvPr>
          <p:cNvSpPr/>
          <p:nvPr/>
        </p:nvSpPr>
        <p:spPr>
          <a:xfrm>
            <a:off x="4811535" y="6279133"/>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3479724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1473"/>
            <a:ext cx="12192000" cy="1049235"/>
          </a:xfrm>
        </p:spPr>
        <p:txBody>
          <a:bodyPr>
            <a:noAutofit/>
          </a:bodyPr>
          <a:lstStyle/>
          <a:p>
            <a:r>
              <a:rPr lang="en-US" sz="4400" b="1" dirty="0">
                <a:solidFill>
                  <a:schemeClr val="accent1"/>
                </a:solidFill>
                <a:latin typeface="Century Gothic" panose="020B0502020202020204" pitchFamily="34" charset="0"/>
                <a:cs typeface="Times New Roman" panose="02020603050405020304" pitchFamily="18" charset="0"/>
              </a:rPr>
              <a:t/>
            </a:r>
            <a:br>
              <a:rPr lang="en-US" sz="4400" b="1" dirty="0">
                <a:solidFill>
                  <a:schemeClr val="accent1"/>
                </a:solidFill>
                <a:latin typeface="Century Gothic" panose="020B0502020202020204" pitchFamily="34" charset="0"/>
                <a:cs typeface="Times New Roman" panose="02020603050405020304" pitchFamily="18" charset="0"/>
              </a:rPr>
            </a:br>
            <a:endParaRPr lang="en-US" b="1" u="sng" dirty="0">
              <a:solidFill>
                <a:schemeClr val="accent1"/>
              </a:solidFill>
              <a:latin typeface="Century Gothic" panose="020B0502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335A0E6-C675-4A65-B6CF-3D092070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68" y="0"/>
            <a:ext cx="10346863" cy="6429787"/>
          </a:xfrm>
          <a:prstGeom prst="rect">
            <a:avLst/>
          </a:prstGeom>
        </p:spPr>
      </p:pic>
      <p:sp>
        <p:nvSpPr>
          <p:cNvPr id="3" name="Rectangle 2">
            <a:extLst>
              <a:ext uri="{FF2B5EF4-FFF2-40B4-BE49-F238E27FC236}">
                <a16:creationId xmlns:a16="http://schemas.microsoft.com/office/drawing/2014/main" id="{3782A3DE-531A-498B-985E-FB3E9B7A5563}"/>
              </a:ext>
            </a:extLst>
          </p:cNvPr>
          <p:cNvSpPr/>
          <p:nvPr/>
        </p:nvSpPr>
        <p:spPr>
          <a:xfrm>
            <a:off x="5031312" y="6439467"/>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685749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9235"/>
          </a:xfrm>
        </p:spPr>
        <p:txBody>
          <a:bodyPr>
            <a:noAutofit/>
          </a:bodyPr>
          <a:lstStyle/>
          <a:p>
            <a:r>
              <a:rPr lang="en-US" sz="2800" b="1" dirty="0">
                <a:solidFill>
                  <a:schemeClr val="accent1"/>
                </a:solidFill>
                <a:latin typeface="Century Gothic" panose="020B0502020202020204" pitchFamily="34" charset="0"/>
                <a:cs typeface="Times New Roman" panose="02020603050405020304" pitchFamily="18" charset="0"/>
              </a:rPr>
              <a:t/>
            </a:r>
            <a:br>
              <a:rPr lang="en-US" sz="2800" b="1" dirty="0">
                <a:solidFill>
                  <a:schemeClr val="accent1"/>
                </a:solidFill>
                <a:latin typeface="Century Gothic" panose="020B0502020202020204" pitchFamily="34" charset="0"/>
                <a:cs typeface="Times New Roman" panose="02020603050405020304" pitchFamily="18" charset="0"/>
              </a:rPr>
            </a:br>
            <a:endParaRPr lang="en-US" sz="2800" b="1" u="sng" dirty="0">
              <a:solidFill>
                <a:schemeClr val="accent1"/>
              </a:solidFill>
              <a:latin typeface="Century Gothic" panose="020B0502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4E3490A-9A40-4F70-B49A-61E029E3F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82" y="1"/>
            <a:ext cx="10708482" cy="6488668"/>
          </a:xfrm>
          <a:prstGeom prst="rect">
            <a:avLst/>
          </a:prstGeom>
        </p:spPr>
      </p:pic>
      <p:sp>
        <p:nvSpPr>
          <p:cNvPr id="3" name="Rectangle 2">
            <a:extLst>
              <a:ext uri="{FF2B5EF4-FFF2-40B4-BE49-F238E27FC236}">
                <a16:creationId xmlns:a16="http://schemas.microsoft.com/office/drawing/2014/main" id="{BE9F741B-A6EB-4AC3-914A-3D09E0FB6C3A}"/>
              </a:ext>
            </a:extLst>
          </p:cNvPr>
          <p:cNvSpPr/>
          <p:nvPr/>
        </p:nvSpPr>
        <p:spPr>
          <a:xfrm>
            <a:off x="4607800"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2284496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8" y="351322"/>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2</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ANALYZE STUDENT WORK SPECIFIC TO THE DATA</a:t>
            </a:r>
            <a:br>
              <a:rPr lang="en-US" sz="4400" b="1" dirty="0">
                <a:latin typeface="Century Gothic" panose="020B0502020202020204" pitchFamily="34" charset="0"/>
                <a:cs typeface="Times New Roman" panose="02020603050405020304" pitchFamily="18" charset="0"/>
              </a:rPr>
            </a:br>
            <a:r>
              <a:rPr lang="en-US" sz="4400" b="1" dirty="0">
                <a:solidFill>
                  <a:schemeClr val="tx1"/>
                </a:solidFill>
                <a:latin typeface="Century Gothic" panose="020B0502020202020204" pitchFamily="34" charset="0"/>
                <a:cs typeface="Times New Roman" panose="02020603050405020304" pitchFamily="18" charset="0"/>
              </a:rPr>
              <a:t>Take 5 minutes</a:t>
            </a: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3618" y="2314255"/>
            <a:ext cx="12262585" cy="3909719"/>
          </a:xfrm>
        </p:spPr>
        <p:txBody>
          <a:bodyPr>
            <a:normAutofit/>
          </a:bodyPr>
          <a:lstStyle/>
          <a:p>
            <a:r>
              <a:rPr lang="en-US" sz="2800" dirty="0">
                <a:latin typeface="Century Gothic" panose="020B0502020202020204" pitchFamily="34" charset="0"/>
                <a:cs typeface="Times New Roman" panose="02020603050405020304" pitchFamily="18" charset="0"/>
              </a:rPr>
              <a:t>In your TBT group, use the strengths and weaknesses we just discussed and report these using the TBT 5-Step Template as seen here.</a:t>
            </a:r>
            <a:endParaRPr lang="en-US" sz="26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95B4946-B09E-46EA-A8A9-421F6221D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2" y="3806683"/>
            <a:ext cx="12312785" cy="3099334"/>
          </a:xfrm>
          <a:prstGeom prst="rect">
            <a:avLst/>
          </a:prstGeom>
        </p:spPr>
      </p:pic>
      <p:sp>
        <p:nvSpPr>
          <p:cNvPr id="4" name="Rectangle 3">
            <a:extLst>
              <a:ext uri="{FF2B5EF4-FFF2-40B4-BE49-F238E27FC236}">
                <a16:creationId xmlns:a16="http://schemas.microsoft.com/office/drawing/2014/main" id="{2D0F3B95-DD29-4C83-A3AF-966D5DF05FB3}"/>
              </a:ext>
            </a:extLst>
          </p:cNvPr>
          <p:cNvSpPr/>
          <p:nvPr/>
        </p:nvSpPr>
        <p:spPr>
          <a:xfrm>
            <a:off x="5079439"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3275898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188503"/>
            <a:ext cx="11646568" cy="1049235"/>
          </a:xfrm>
        </p:spPr>
        <p:txBody>
          <a:bodyPr>
            <a:normAutofit fontScale="90000"/>
          </a:bodyPr>
          <a:lstStyle/>
          <a:p>
            <a:r>
              <a:rPr lang="en-US" sz="5400" b="1" dirty="0">
                <a:latin typeface="Century Gothic" panose="020B0502020202020204" pitchFamily="34" charset="0"/>
                <a:cs typeface="Times New Roman" panose="02020603050405020304" pitchFamily="18" charset="0"/>
              </a:rPr>
              <a:t>Step 3</a:t>
            </a:r>
            <a:r>
              <a:rPr lang="en-US" b="1" u="sng" dirty="0">
                <a:latin typeface="Century Gothic" panose="020B0502020202020204" pitchFamily="34" charset="0"/>
                <a:cs typeface="Times New Roman" panose="02020603050405020304" pitchFamily="18" charset="0"/>
              </a:rPr>
              <a:t/>
            </a:r>
            <a:br>
              <a:rPr lang="en-US" b="1" u="sng" dirty="0">
                <a:latin typeface="Century Gothic" panose="020B0502020202020204" pitchFamily="34" charset="0"/>
                <a:cs typeface="Times New Roman" panose="02020603050405020304" pitchFamily="18" charset="0"/>
              </a:rPr>
            </a:br>
            <a:r>
              <a:rPr lang="en-US" b="1" dirty="0">
                <a:latin typeface="Century Gothic" panose="020B0502020202020204" pitchFamily="34" charset="0"/>
                <a:cs typeface="Times New Roman" panose="02020603050405020304" pitchFamily="18" charset="0"/>
              </a:rPr>
              <a:t>Establish shared expectations for implementing specific changes in the classroom </a:t>
            </a:r>
            <a:r>
              <a:rPr lang="en-US" b="1" dirty="0" smtClean="0">
                <a:latin typeface="Century Gothic" panose="020B0502020202020204" pitchFamily="34" charset="0"/>
                <a:cs typeface="Times New Roman" panose="02020603050405020304" pitchFamily="18" charset="0"/>
              </a:rPr>
              <a:t/>
            </a:r>
            <a:br>
              <a:rPr lang="en-US" b="1" dirty="0" smtClean="0">
                <a:latin typeface="Century Gothic" panose="020B0502020202020204" pitchFamily="34" charset="0"/>
                <a:cs typeface="Times New Roman" panose="02020603050405020304" pitchFamily="18" charset="0"/>
              </a:rPr>
            </a:br>
            <a:r>
              <a:rPr lang="en-US" b="1" dirty="0">
                <a:latin typeface="Century Gothic" panose="020B0502020202020204" pitchFamily="34" charset="0"/>
                <a:cs typeface="Times New Roman" panose="02020603050405020304" pitchFamily="18" charset="0"/>
              </a:rPr>
              <a:t/>
            </a:r>
            <a:br>
              <a:rPr lang="en-US" b="1" dirty="0">
                <a:latin typeface="Century Gothic" panose="020B050202020202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23512" y="1796842"/>
            <a:ext cx="11434813" cy="5577512"/>
          </a:xfrm>
        </p:spPr>
        <p:txBody>
          <a:bodyPr>
            <a:normAutofit fontScale="40000" lnSpcReduction="20000"/>
          </a:bodyPr>
          <a:lstStyle/>
          <a:p>
            <a:pPr fontAlgn="base"/>
            <a:r>
              <a:rPr lang="en-US" sz="9800" dirty="0">
                <a:latin typeface="Century Gothic" panose="020B0502020202020204" pitchFamily="34" charset="0"/>
              </a:rPr>
              <a:t>How will students be grouped for instruction?  </a:t>
            </a:r>
          </a:p>
          <a:p>
            <a:pPr fontAlgn="base"/>
            <a:r>
              <a:rPr lang="en-US" sz="9800" dirty="0">
                <a:latin typeface="Century Gothic" panose="020B0502020202020204" pitchFamily="34" charset="0"/>
              </a:rPr>
              <a:t>What differentiated strategies will be used?</a:t>
            </a:r>
          </a:p>
          <a:p>
            <a:pPr fontAlgn="base"/>
            <a:r>
              <a:rPr lang="en-US" sz="9800" dirty="0">
                <a:latin typeface="Century Gothic" panose="020B0502020202020204" pitchFamily="34" charset="0"/>
              </a:rPr>
              <a:t>When will this instruction happen?</a:t>
            </a:r>
          </a:p>
          <a:p>
            <a:pPr fontAlgn="base"/>
            <a:r>
              <a:rPr lang="en-US" sz="9600" dirty="0">
                <a:latin typeface="Century Gothic" panose="020B0502020202020204" pitchFamily="34" charset="0"/>
              </a:rPr>
              <a:t>What support/training in a specific strategy is needed?</a:t>
            </a:r>
          </a:p>
          <a:p>
            <a:pPr fontAlgn="base"/>
            <a:r>
              <a:rPr lang="en-US" sz="9600" dirty="0">
                <a:latin typeface="Century Gothic" panose="020B0502020202020204" pitchFamily="34" charset="0"/>
              </a:rPr>
              <a:t>Determine length/frequency of instruction.</a:t>
            </a:r>
            <a:endParaRPr lang="en-US" sz="9800" dirty="0">
              <a:latin typeface="Century Gothic" panose="020B0502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2B19305-AD78-4505-A4DE-CB03B726D621}"/>
              </a:ext>
            </a:extLst>
          </p:cNvPr>
          <p:cNvSpPr/>
          <p:nvPr/>
        </p:nvSpPr>
        <p:spPr>
          <a:xfrm>
            <a:off x="4713679" y="6353294"/>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2210344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192000" cy="1049235"/>
          </a:xfrm>
        </p:spPr>
        <p:txBody>
          <a:bodyPr>
            <a:noAutofit/>
          </a:bodyPr>
          <a:lstStyle/>
          <a:p>
            <a:r>
              <a:rPr lang="en-US" sz="2800" b="1" u="sng" dirty="0">
                <a:latin typeface="Century Gothic" panose="020B0502020202020204" pitchFamily="34" charset="0"/>
                <a:cs typeface="Times New Roman" panose="02020603050405020304" pitchFamily="18" charset="0"/>
              </a:rPr>
              <a:t/>
            </a:r>
            <a:br>
              <a:rPr lang="en-US" sz="2800" b="1" u="sng" dirty="0">
                <a:latin typeface="Century Gothic" panose="020B0502020202020204" pitchFamily="34" charset="0"/>
                <a:cs typeface="Times New Roman" panose="02020603050405020304" pitchFamily="18" charset="0"/>
              </a:rPr>
            </a:br>
            <a:r>
              <a:rPr lang="en-US" sz="5400" b="1" dirty="0">
                <a:latin typeface="Century Gothic" panose="020B0502020202020204" pitchFamily="34" charset="0"/>
                <a:cs typeface="Times New Roman" panose="02020603050405020304" pitchFamily="18" charset="0"/>
              </a:rPr>
              <a:t>Step 3</a:t>
            </a:r>
            <a:r>
              <a:rPr lang="en-US" b="1" u="sng" dirty="0">
                <a:latin typeface="Century Gothic" panose="020B0502020202020204" pitchFamily="34" charset="0"/>
                <a:cs typeface="Times New Roman" panose="02020603050405020304" pitchFamily="18" charset="0"/>
              </a:rPr>
              <a:t/>
            </a:r>
            <a:br>
              <a:rPr lang="en-US" b="1" u="sng" dirty="0">
                <a:latin typeface="Century Gothic" panose="020B0502020202020204" pitchFamily="34" charset="0"/>
                <a:cs typeface="Times New Roman" panose="02020603050405020304" pitchFamily="18" charset="0"/>
              </a:rPr>
            </a:br>
            <a:endParaRPr lang="en-US" sz="2800" b="1" u="sng" dirty="0">
              <a:solidFill>
                <a:schemeClr val="accent1"/>
              </a:solidFill>
              <a:latin typeface="Century Gothic" panose="020B0502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4ABD8A5-F990-49C5-A3E8-8AD11F3F0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090" y="827773"/>
            <a:ext cx="6489542" cy="5954593"/>
          </a:xfrm>
          <a:prstGeom prst="rect">
            <a:avLst/>
          </a:prstGeom>
        </p:spPr>
      </p:pic>
      <p:sp>
        <p:nvSpPr>
          <p:cNvPr id="3" name="Rectangle 2">
            <a:extLst>
              <a:ext uri="{FF2B5EF4-FFF2-40B4-BE49-F238E27FC236}">
                <a16:creationId xmlns:a16="http://schemas.microsoft.com/office/drawing/2014/main" id="{F6CD65F7-46BF-4A91-82D6-22F67A197415}"/>
              </a:ext>
            </a:extLst>
          </p:cNvPr>
          <p:cNvSpPr/>
          <p:nvPr/>
        </p:nvSpPr>
        <p:spPr>
          <a:xfrm>
            <a:off x="270602" y="6413034"/>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4292567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6" y="0"/>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3</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Establishing shared expectations for implementing specific changes in the classroom:</a:t>
            </a:r>
            <a:br>
              <a:rPr lang="en-US" sz="36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Take 5 minutes</a:t>
            </a:r>
            <a:br>
              <a:rPr lang="en-US" sz="4400" b="1" dirty="0">
                <a:latin typeface="Century Gothic" panose="020B050202020202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655545" y="2948281"/>
            <a:ext cx="9124750" cy="3909719"/>
          </a:xfrm>
        </p:spPr>
        <p:txBody>
          <a:bodyPr>
            <a:normAutofit/>
          </a:bodyPr>
          <a:lstStyle/>
          <a:p>
            <a:r>
              <a:rPr lang="en-US" sz="3600" dirty="0">
                <a:latin typeface="Century Gothic" panose="020B0502020202020204" pitchFamily="34" charset="0"/>
                <a:cs typeface="Times New Roman" panose="02020603050405020304" pitchFamily="18" charset="0"/>
              </a:rPr>
              <a:t>In you TBT group, fill out the intervention strategies you would use for the groupings students as listed on the previous screen and your handout.</a:t>
            </a:r>
            <a:endParaRPr lang="en-US" sz="36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944646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3</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Establishing shared expectations for implementing specific changes in the classroom:</a:t>
            </a:r>
            <a:br>
              <a:rPr lang="en-US" sz="3600" b="1"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81264" y="2310792"/>
            <a:ext cx="10905422" cy="3909719"/>
          </a:xfrm>
        </p:spPr>
        <p:txBody>
          <a:bodyPr>
            <a:normAutofit/>
          </a:bodyPr>
          <a:lstStyle/>
          <a:p>
            <a:r>
              <a:rPr lang="en-US" sz="3600" dirty="0">
                <a:latin typeface="Century Gothic" panose="020B0502020202020204" pitchFamily="34" charset="0"/>
                <a:cs typeface="Times New Roman" panose="02020603050405020304" pitchFamily="18" charset="0"/>
              </a:rPr>
              <a:t>Classroom observations may occur.</a:t>
            </a:r>
          </a:p>
          <a:p>
            <a:pPr lvl="1"/>
            <a:r>
              <a:rPr lang="en-US" sz="3200" dirty="0">
                <a:latin typeface="Century Gothic" panose="020B0502020202020204" pitchFamily="34" charset="0"/>
                <a:cs typeface="Times New Roman" panose="02020603050405020304" pitchFamily="18" charset="0"/>
              </a:rPr>
              <a:t>Demonstrations</a:t>
            </a:r>
          </a:p>
          <a:p>
            <a:pPr lvl="1"/>
            <a:r>
              <a:rPr lang="en-US" sz="3200" dirty="0">
                <a:latin typeface="Century Gothic" panose="020B0502020202020204" pitchFamily="34" charset="0"/>
                <a:cs typeface="Times New Roman" panose="02020603050405020304" pitchFamily="18" charset="0"/>
              </a:rPr>
              <a:t>Co-teaching</a:t>
            </a:r>
          </a:p>
          <a:p>
            <a:pPr lvl="1"/>
            <a:r>
              <a:rPr lang="en-US" sz="3200" dirty="0">
                <a:latin typeface="Century Gothic" panose="020B0502020202020204" pitchFamily="34" charset="0"/>
                <a:cs typeface="Times New Roman" panose="02020603050405020304" pitchFamily="18" charset="0"/>
              </a:rPr>
              <a:t>Modeling</a:t>
            </a:r>
          </a:p>
          <a:p>
            <a:endParaRPr lang="en-US" sz="36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567569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9235"/>
          </a:xfrm>
        </p:spPr>
        <p:txBody>
          <a:bodyPr>
            <a:noAutofit/>
          </a:bodyPr>
          <a:lstStyle/>
          <a:p>
            <a:r>
              <a:rPr lang="en-US" sz="2800" b="1" u="sng" dirty="0">
                <a:latin typeface="Century Gothic" panose="020B0502020202020204" pitchFamily="34" charset="0"/>
                <a:cs typeface="Times New Roman" panose="02020603050405020304" pitchFamily="18" charset="0"/>
              </a:rPr>
              <a:t/>
            </a:r>
            <a:br>
              <a:rPr lang="en-US" sz="2800" b="1" u="sng" dirty="0">
                <a:latin typeface="Century Gothic" panose="020B0502020202020204" pitchFamily="34" charset="0"/>
                <a:cs typeface="Times New Roman" panose="02020603050405020304" pitchFamily="18" charset="0"/>
              </a:rPr>
            </a:br>
            <a:r>
              <a:rPr lang="en-US" sz="5400" b="1" dirty="0">
                <a:latin typeface="Century Gothic" panose="020B0502020202020204" pitchFamily="34" charset="0"/>
                <a:cs typeface="Times New Roman" panose="02020603050405020304" pitchFamily="18" charset="0"/>
              </a:rPr>
              <a:t>Step 3</a:t>
            </a:r>
            <a:r>
              <a:rPr lang="en-US" b="1" dirty="0">
                <a:latin typeface="Century Gothic" panose="020B0502020202020204" pitchFamily="34" charset="0"/>
                <a:cs typeface="Times New Roman" panose="02020603050405020304" pitchFamily="18" charset="0"/>
              </a:rPr>
              <a:t/>
            </a:r>
            <a:br>
              <a:rPr lang="en-US" b="1" dirty="0">
                <a:latin typeface="Century Gothic" panose="020B0502020202020204" pitchFamily="34" charset="0"/>
                <a:cs typeface="Times New Roman" panose="02020603050405020304" pitchFamily="18" charset="0"/>
              </a:rPr>
            </a:br>
            <a:r>
              <a:rPr lang="en-US" sz="2800" dirty="0">
                <a:solidFill>
                  <a:schemeClr val="tx1"/>
                </a:solidFill>
                <a:latin typeface="Century Gothic" panose="020B0502020202020204" pitchFamily="34" charset="0"/>
                <a:cs typeface="Times New Roman" panose="02020603050405020304" pitchFamily="18" charset="0"/>
              </a:rPr>
              <a:t>a completed step 3 tbt reporting form:</a:t>
            </a:r>
            <a:r>
              <a:rPr lang="en-US" sz="2800" b="1" dirty="0">
                <a:solidFill>
                  <a:schemeClr val="accent1"/>
                </a:solidFill>
                <a:latin typeface="Century Gothic" panose="020B0502020202020204" pitchFamily="34" charset="0"/>
                <a:cs typeface="Times New Roman" panose="02020603050405020304" pitchFamily="18" charset="0"/>
              </a:rPr>
              <a:t/>
            </a:r>
            <a:br>
              <a:rPr lang="en-US" sz="2800" b="1" dirty="0">
                <a:solidFill>
                  <a:schemeClr val="accent1"/>
                </a:solidFill>
                <a:latin typeface="Century Gothic" panose="020B0502020202020204" pitchFamily="34" charset="0"/>
                <a:cs typeface="Times New Roman" panose="02020603050405020304" pitchFamily="18" charset="0"/>
              </a:rPr>
            </a:br>
            <a:endParaRPr lang="en-US" sz="2800" b="1" u="sng" dirty="0">
              <a:solidFill>
                <a:schemeClr val="accent1"/>
              </a:solidFill>
              <a:latin typeface="Century Gothic" panose="020B0502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29CED07-0625-4A54-9FE3-E5DAC53A2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7320"/>
            <a:ext cx="12192000" cy="5378984"/>
          </a:xfrm>
          <a:prstGeom prst="rect">
            <a:avLst/>
          </a:prstGeom>
        </p:spPr>
      </p:pic>
      <p:sp>
        <p:nvSpPr>
          <p:cNvPr id="3" name="Rectangle 2">
            <a:extLst>
              <a:ext uri="{FF2B5EF4-FFF2-40B4-BE49-F238E27FC236}">
                <a16:creationId xmlns:a16="http://schemas.microsoft.com/office/drawing/2014/main" id="{6465303A-88BC-42D3-9BBC-1E07D4243F40}"/>
              </a:ext>
            </a:extLst>
          </p:cNvPr>
          <p:cNvSpPr/>
          <p:nvPr/>
        </p:nvSpPr>
        <p:spPr>
          <a:xfrm>
            <a:off x="5069813"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89404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0258"/>
            <a:ext cx="12291460" cy="1049235"/>
          </a:xfrm>
        </p:spPr>
        <p:txBody>
          <a:bodyPr>
            <a:noAutofit/>
          </a:bodyPr>
          <a:lstStyle/>
          <a:p>
            <a:pPr algn="ctr"/>
            <a:r>
              <a:rPr lang="en-US" sz="4000" b="1" dirty="0">
                <a:solidFill>
                  <a:schemeClr val="accent1"/>
                </a:solidFill>
                <a:latin typeface="Century Gothic" panose="020B0502020202020204" pitchFamily="34" charset="0"/>
                <a:cs typeface="Times New Roman" panose="02020603050405020304" pitchFamily="18" charset="0"/>
              </a:rPr>
              <a:t>WHY THE </a:t>
            </a:r>
            <a:br>
              <a:rPr lang="en-US" sz="4000" b="1" dirty="0">
                <a:solidFill>
                  <a:schemeClr val="accent1"/>
                </a:solidFill>
                <a:latin typeface="Century Gothic" panose="020B0502020202020204" pitchFamily="34" charset="0"/>
                <a:cs typeface="Times New Roman" panose="02020603050405020304" pitchFamily="18" charset="0"/>
              </a:rPr>
            </a:br>
            <a:r>
              <a:rPr lang="en-US" sz="4000" b="1" dirty="0">
                <a:solidFill>
                  <a:schemeClr val="accent1"/>
                </a:solidFill>
                <a:latin typeface="Century Gothic" panose="020B0502020202020204" pitchFamily="34" charset="0"/>
                <a:cs typeface="Times New Roman" panose="02020603050405020304" pitchFamily="18" charset="0"/>
              </a:rPr>
              <a:t>OHIO IMPROVEMENT PROCESS?</a:t>
            </a:r>
          </a:p>
        </p:txBody>
      </p:sp>
      <p:sp>
        <p:nvSpPr>
          <p:cNvPr id="3" name="Content Placeholder 2"/>
          <p:cNvSpPr>
            <a:spLocks noGrp="1"/>
          </p:cNvSpPr>
          <p:nvPr>
            <p:ph idx="1"/>
          </p:nvPr>
        </p:nvSpPr>
        <p:spPr>
          <a:xfrm>
            <a:off x="99462" y="1754293"/>
            <a:ext cx="12191999" cy="4277591"/>
          </a:xfrm>
        </p:spPr>
        <p:txBody>
          <a:bodyPr>
            <a:noAutofit/>
          </a:bodyPr>
          <a:lstStyle/>
          <a:p>
            <a:pPr marL="0" indent="0">
              <a:buNone/>
            </a:pPr>
            <a:r>
              <a:rPr lang="en-US" sz="2800" b="1" dirty="0">
                <a:latin typeface="Century Gothic" panose="020B0502020202020204" pitchFamily="34" charset="0"/>
              </a:rPr>
              <a:t>ODE has revised it’s guidance to school districts regarding Continuous Improvement resulting in the Ohio Improvement Process.  The revisions occurred because of: </a:t>
            </a:r>
          </a:p>
          <a:p>
            <a:pPr lvl="0"/>
            <a:r>
              <a:rPr lang="en-US" sz="2800" dirty="0">
                <a:latin typeface="Century Gothic" panose="020B0502020202020204" pitchFamily="34" charset="0"/>
              </a:rPr>
              <a:t>Changes in technology</a:t>
            </a:r>
          </a:p>
          <a:p>
            <a:pPr lvl="0"/>
            <a:r>
              <a:rPr lang="en-US" sz="2800" dirty="0">
                <a:latin typeface="Century Gothic" panose="020B0502020202020204" pitchFamily="34" charset="0"/>
              </a:rPr>
              <a:t>New learning about the effective use of relevant data</a:t>
            </a:r>
          </a:p>
          <a:p>
            <a:pPr lvl="0"/>
            <a:r>
              <a:rPr lang="en-US" sz="2800" dirty="0">
                <a:latin typeface="Century Gothic" panose="020B0502020202020204" pitchFamily="34" charset="0"/>
              </a:rPr>
              <a:t>More concrete knowledge about what works and how to distribute leadership in districts and schools to improve instructional practice and student performance.  </a:t>
            </a:r>
          </a:p>
          <a:p>
            <a:pPr marL="0" indent="0" algn="ctr">
              <a:buNone/>
            </a:pPr>
            <a:r>
              <a:rPr lang="en-US" sz="2800"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2475033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558822"/>
            <a:ext cx="11646568" cy="1049235"/>
          </a:xfrm>
        </p:spPr>
        <p:txBody>
          <a:bodyPr>
            <a:normAutofit fontScale="90000"/>
          </a:bodyPr>
          <a:lstStyle/>
          <a:p>
            <a:r>
              <a:rPr lang="en-US" sz="5400" b="1" dirty="0">
                <a:latin typeface="Century Gothic" panose="020B0502020202020204" pitchFamily="34" charset="0"/>
                <a:cs typeface="Times New Roman" panose="02020603050405020304" pitchFamily="18" charset="0"/>
              </a:rPr>
              <a:t>Step 4</a:t>
            </a:r>
            <a:r>
              <a:rPr lang="en-US" b="1" u="sng" dirty="0">
                <a:latin typeface="Century Gothic" panose="020B0502020202020204" pitchFamily="34" charset="0"/>
                <a:cs typeface="Times New Roman" panose="02020603050405020304" pitchFamily="18" charset="0"/>
              </a:rPr>
              <a:t/>
            </a:r>
            <a:br>
              <a:rPr lang="en-US" b="1" u="sng" dirty="0">
                <a:latin typeface="Century Gothic" panose="020B0502020202020204" pitchFamily="34" charset="0"/>
                <a:cs typeface="Times New Roman" panose="02020603050405020304" pitchFamily="18" charset="0"/>
              </a:rPr>
            </a:br>
            <a:r>
              <a:rPr lang="en-US" b="1" dirty="0">
                <a:latin typeface="Century Gothic" panose="020B0502020202020204" pitchFamily="34" charset="0"/>
                <a:cs typeface="Times New Roman" panose="02020603050405020304" pitchFamily="18" charset="0"/>
              </a:rPr>
              <a:t>IMPLEMENT CHANGES consistently across the classroom</a:t>
            </a:r>
            <a:endParaRPr lang="en-US" dirty="0"/>
          </a:p>
        </p:txBody>
      </p:sp>
      <p:sp>
        <p:nvSpPr>
          <p:cNvPr id="3" name="Content Placeholder 2"/>
          <p:cNvSpPr>
            <a:spLocks noGrp="1"/>
          </p:cNvSpPr>
          <p:nvPr>
            <p:ph idx="1"/>
          </p:nvPr>
        </p:nvSpPr>
        <p:spPr>
          <a:xfrm>
            <a:off x="96253" y="1704620"/>
            <a:ext cx="11973827" cy="4330420"/>
          </a:xfrm>
        </p:spPr>
        <p:txBody>
          <a:bodyPr>
            <a:noAutofit/>
          </a:bodyPr>
          <a:lstStyle/>
          <a:p>
            <a:r>
              <a:rPr lang="en-US" sz="4400" dirty="0">
                <a:latin typeface="Century Gothic" panose="020B0502020202020204" pitchFamily="34" charset="0"/>
              </a:rPr>
              <a:t>What will be observed in the classrooms? </a:t>
            </a:r>
          </a:p>
          <a:p>
            <a:r>
              <a:rPr lang="en-US" sz="4400" dirty="0">
                <a:latin typeface="Century Gothic" panose="020B0502020202020204" pitchFamily="34" charset="0"/>
              </a:rPr>
              <a:t>What will the teacher be doing? </a:t>
            </a:r>
          </a:p>
          <a:p>
            <a:r>
              <a:rPr lang="en-US" sz="4400" dirty="0">
                <a:latin typeface="Century Gothic" panose="020B0502020202020204" pitchFamily="34" charset="0"/>
              </a:rPr>
              <a:t>What will the students be doing? </a:t>
            </a:r>
            <a:endParaRPr lang="en-US" sz="4400" dirty="0">
              <a:latin typeface="Century Gothic" panose="020B0502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56C91A6-2BE7-41F8-BB20-1695FA2562CC}"/>
              </a:ext>
            </a:extLst>
          </p:cNvPr>
          <p:cNvSpPr/>
          <p:nvPr/>
        </p:nvSpPr>
        <p:spPr>
          <a:xfrm>
            <a:off x="4607800" y="6228165"/>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490703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079704" cy="1280890"/>
          </a:xfrm>
        </p:spPr>
        <p:txBody>
          <a:bodyPr>
            <a:normAutofit fontScale="90000"/>
          </a:bodyPr>
          <a:lstStyle/>
          <a:p>
            <a:r>
              <a:rPr lang="en-US" sz="4000" b="1" dirty="0">
                <a:latin typeface="Century Gothic" panose="020B0502020202020204" pitchFamily="34" charset="0"/>
                <a:cs typeface="Times New Roman" panose="02020603050405020304" pitchFamily="18" charset="0"/>
              </a:rPr>
              <a:t>Step 4</a:t>
            </a:r>
            <a:r>
              <a:rPr lang="en-US" sz="3100" b="1" u="sng" dirty="0">
                <a:latin typeface="Century Gothic" panose="020B0502020202020204" pitchFamily="34" charset="0"/>
                <a:cs typeface="Times New Roman" panose="02020603050405020304" pitchFamily="18" charset="0"/>
              </a:rPr>
              <a:t/>
            </a:r>
            <a:br>
              <a:rPr lang="en-US" sz="3100" b="1" u="sng" dirty="0">
                <a:latin typeface="Century Gothic" panose="020B0502020202020204" pitchFamily="34" charset="0"/>
                <a:cs typeface="Times New Roman" panose="02020603050405020304" pitchFamily="18" charset="0"/>
              </a:rPr>
            </a:b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endParaRPr lang="en-US" dirty="0"/>
          </a:p>
        </p:txBody>
      </p:sp>
      <p:pic>
        <p:nvPicPr>
          <p:cNvPr id="7" name="Picture 6">
            <a:extLst>
              <a:ext uri="{FF2B5EF4-FFF2-40B4-BE49-F238E27FC236}">
                <a16:creationId xmlns:a16="http://schemas.microsoft.com/office/drawing/2014/main" id="{3708DA2E-4180-4F32-AA10-084F8C5D7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360" y="517092"/>
            <a:ext cx="6957136" cy="6374240"/>
          </a:xfrm>
          <a:prstGeom prst="rect">
            <a:avLst/>
          </a:prstGeom>
        </p:spPr>
      </p:pic>
      <p:sp>
        <p:nvSpPr>
          <p:cNvPr id="3" name="Rectangle 2">
            <a:extLst>
              <a:ext uri="{FF2B5EF4-FFF2-40B4-BE49-F238E27FC236}">
                <a16:creationId xmlns:a16="http://schemas.microsoft.com/office/drawing/2014/main" id="{A15C0BD2-E511-47D3-97A7-ADCEFA753C75}"/>
              </a:ext>
            </a:extLst>
          </p:cNvPr>
          <p:cNvSpPr/>
          <p:nvPr/>
        </p:nvSpPr>
        <p:spPr>
          <a:xfrm>
            <a:off x="148363" y="6247416"/>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3545057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6" y="146383"/>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4</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IMPLEMENT CHANGES CONSISTENTLY ACROSS ALL CLASSROOMS</a:t>
            </a:r>
            <a:r>
              <a:rPr lang="en-US" sz="4400" b="1" dirty="0">
                <a:latin typeface="Century Gothic" panose="020B0502020202020204" pitchFamily="34" charset="0"/>
                <a:cs typeface="Times New Roman" panose="02020603050405020304" pitchFamily="18" charset="0"/>
              </a:rPr>
              <a:t/>
            </a:r>
            <a:br>
              <a:rPr lang="en-US" sz="4400" b="1" dirty="0">
                <a:latin typeface="Century Gothic" panose="020B0502020202020204" pitchFamily="34" charset="0"/>
                <a:cs typeface="Times New Roman" panose="02020603050405020304" pitchFamily="18" charset="0"/>
              </a:rPr>
            </a:br>
            <a:r>
              <a:rPr lang="en-US" sz="4400" b="1" dirty="0">
                <a:solidFill>
                  <a:schemeClr val="tx1"/>
                </a:solidFill>
                <a:latin typeface="Century Gothic" panose="020B0502020202020204" pitchFamily="34" charset="0"/>
                <a:cs typeface="Times New Roman" panose="02020603050405020304" pitchFamily="18" charset="0"/>
              </a:rPr>
              <a:t>Take 5</a:t>
            </a:r>
            <a:r>
              <a:rPr lang="en-US" sz="4400" b="1" dirty="0">
                <a:latin typeface="Century Gothic" panose="020B0502020202020204" pitchFamily="34" charset="0"/>
                <a:cs typeface="Times New Roman" panose="02020603050405020304" pitchFamily="18" charset="0"/>
              </a:rPr>
              <a:t> </a:t>
            </a:r>
            <a:r>
              <a:rPr lang="en-US" sz="4400" b="1" dirty="0">
                <a:solidFill>
                  <a:schemeClr val="tx1"/>
                </a:solidFill>
                <a:latin typeface="Century Gothic" panose="020B0502020202020204" pitchFamily="34" charset="0"/>
                <a:cs typeface="Times New Roman" panose="02020603050405020304" pitchFamily="18" charset="0"/>
              </a:rPr>
              <a:t>minutes</a:t>
            </a:r>
            <a:endParaRPr lang="en-US" dirty="0">
              <a:solidFill>
                <a:schemeClr val="tx1"/>
              </a:solidFill>
            </a:endParaRPr>
          </a:p>
        </p:txBody>
      </p:sp>
      <p:sp>
        <p:nvSpPr>
          <p:cNvPr id="3" name="Content Placeholder 2"/>
          <p:cNvSpPr>
            <a:spLocks noGrp="1"/>
          </p:cNvSpPr>
          <p:nvPr>
            <p:ph idx="1"/>
          </p:nvPr>
        </p:nvSpPr>
        <p:spPr>
          <a:xfrm>
            <a:off x="67377" y="2409801"/>
            <a:ext cx="12012327" cy="3909719"/>
          </a:xfrm>
        </p:spPr>
        <p:txBody>
          <a:bodyPr>
            <a:normAutofit/>
          </a:bodyPr>
          <a:lstStyle/>
          <a:p>
            <a:r>
              <a:rPr lang="en-US" sz="2800" dirty="0">
                <a:latin typeface="Century Gothic" panose="020B0502020202020204" pitchFamily="34" charset="0"/>
                <a:cs typeface="Times New Roman" panose="02020603050405020304" pitchFamily="18" charset="0"/>
              </a:rPr>
              <a:t>In you TBT group, fill in the TBT 5-Step Process Template aggregating the data from the implementation/assessment form.</a:t>
            </a:r>
            <a:endParaRPr lang="en-US" sz="2600" dirty="0">
              <a:latin typeface="Century Gothic" panose="020B0502020202020204" pitchFamily="34" charset="0"/>
            </a:endParaRPr>
          </a:p>
          <a:p>
            <a:pPr marL="0" indent="0">
              <a:buNone/>
            </a:pPr>
            <a:endParaRPr lang="en-US" sz="3200" dirty="0">
              <a:latin typeface="Century Gothic" panose="020B0502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5ED167D-5BFA-4A39-855E-DB02D5E59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6160"/>
            <a:ext cx="12192000" cy="3037895"/>
          </a:xfrm>
          <a:prstGeom prst="rect">
            <a:avLst/>
          </a:prstGeom>
        </p:spPr>
      </p:pic>
      <p:sp>
        <p:nvSpPr>
          <p:cNvPr id="4" name="Rectangle 3">
            <a:extLst>
              <a:ext uri="{FF2B5EF4-FFF2-40B4-BE49-F238E27FC236}">
                <a16:creationId xmlns:a16="http://schemas.microsoft.com/office/drawing/2014/main" id="{301E5223-926E-4A20-88B8-951F961324FA}"/>
              </a:ext>
            </a:extLst>
          </p:cNvPr>
          <p:cNvSpPr/>
          <p:nvPr/>
        </p:nvSpPr>
        <p:spPr>
          <a:xfrm>
            <a:off x="4811535"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3699626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033"/>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5</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Collect, chart, and analyze post assessment data </a:t>
            </a:r>
            <a:br>
              <a:rPr lang="en-US" sz="3600" b="1" dirty="0">
                <a:latin typeface="Century Gothic" panose="020B0502020202020204" pitchFamily="34" charset="0"/>
                <a:cs typeface="Times New Roman" panose="02020603050405020304" pitchFamily="18" charset="0"/>
              </a:rPr>
            </a:br>
            <a:endParaRPr lang="en-US" dirty="0">
              <a:solidFill>
                <a:schemeClr val="tx1"/>
              </a:solidFill>
            </a:endParaRPr>
          </a:p>
        </p:txBody>
      </p:sp>
      <p:sp>
        <p:nvSpPr>
          <p:cNvPr id="3" name="Content Placeholder 2"/>
          <p:cNvSpPr>
            <a:spLocks noGrp="1"/>
          </p:cNvSpPr>
          <p:nvPr>
            <p:ph idx="1"/>
          </p:nvPr>
        </p:nvSpPr>
        <p:spPr>
          <a:xfrm>
            <a:off x="1078029" y="2640807"/>
            <a:ext cx="10462661" cy="3909719"/>
          </a:xfrm>
        </p:spPr>
        <p:txBody>
          <a:bodyPr>
            <a:normAutofit/>
          </a:bodyPr>
          <a:lstStyle/>
          <a:p>
            <a:pPr marL="0" indent="0">
              <a:buNone/>
            </a:pPr>
            <a:r>
              <a:rPr lang="en-US" sz="4400" dirty="0">
                <a:latin typeface="Century Gothic" panose="020B0502020202020204" pitchFamily="34" charset="0"/>
                <a:cs typeface="Times New Roman" panose="02020603050405020304" pitchFamily="18" charset="0"/>
              </a:rPr>
              <a:t>Did you notice this is similar to Step 1?</a:t>
            </a:r>
          </a:p>
          <a:p>
            <a:pPr marL="0" indent="0">
              <a:buNone/>
            </a:pPr>
            <a:r>
              <a:rPr lang="en-US" sz="4400" dirty="0">
                <a:latin typeface="Century Gothic" panose="020B0502020202020204" pitchFamily="34" charset="0"/>
                <a:cs typeface="Times New Roman" panose="02020603050405020304" pitchFamily="18" charset="0"/>
              </a:rPr>
              <a:t>This creates the CYCLE of inquiry.</a:t>
            </a:r>
          </a:p>
        </p:txBody>
      </p:sp>
    </p:spTree>
    <p:extLst>
      <p:ext uri="{BB962C8B-B14F-4D97-AF65-F5344CB8AC3E}">
        <p14:creationId xmlns:p14="http://schemas.microsoft.com/office/powerpoint/2010/main" val="3373495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140"/>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5</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Collect, chart, and analyze post assessment data </a:t>
            </a:r>
            <a:br>
              <a:rPr lang="en-US" sz="3600" b="1" dirty="0">
                <a:latin typeface="Century Gothic" panose="020B0502020202020204" pitchFamily="34" charset="0"/>
                <a:cs typeface="Times New Roman" panose="02020603050405020304" pitchFamily="18" charset="0"/>
              </a:rPr>
            </a:br>
            <a:endParaRPr lang="en-US" dirty="0">
              <a:solidFill>
                <a:schemeClr val="tx1"/>
              </a:solidFill>
            </a:endParaRPr>
          </a:p>
        </p:txBody>
      </p:sp>
      <p:sp>
        <p:nvSpPr>
          <p:cNvPr id="3" name="Content Placeholder 2"/>
          <p:cNvSpPr>
            <a:spLocks noGrp="1"/>
          </p:cNvSpPr>
          <p:nvPr>
            <p:ph idx="1"/>
          </p:nvPr>
        </p:nvSpPr>
        <p:spPr>
          <a:xfrm>
            <a:off x="216568" y="1659030"/>
            <a:ext cx="11646567" cy="3909719"/>
          </a:xfrm>
        </p:spPr>
        <p:txBody>
          <a:bodyPr>
            <a:noAutofit/>
          </a:bodyPr>
          <a:lstStyle/>
          <a:p>
            <a:pPr fontAlgn="base"/>
            <a:r>
              <a:rPr lang="en-US" sz="3200" dirty="0">
                <a:latin typeface="Century Gothic" panose="020B0502020202020204" pitchFamily="34" charset="0"/>
              </a:rPr>
              <a:t>Everyone comes with assessments scored and data ready.</a:t>
            </a:r>
          </a:p>
          <a:p>
            <a:pPr fontAlgn="base"/>
            <a:r>
              <a:rPr lang="en-US" sz="3200" dirty="0">
                <a:latin typeface="Century Gothic" panose="020B0502020202020204" pitchFamily="34" charset="0"/>
              </a:rPr>
              <a:t>Best practices shared from classroom teachers with high student results on post-test.</a:t>
            </a:r>
          </a:p>
          <a:p>
            <a:pPr fontAlgn="base"/>
            <a:r>
              <a:rPr lang="en-US" sz="3200" dirty="0">
                <a:latin typeface="Century Gothic" panose="020B0502020202020204" pitchFamily="34" charset="0"/>
              </a:rPr>
              <a:t>Include pre data and post data for all students (and any subgroups).</a:t>
            </a:r>
          </a:p>
          <a:p>
            <a:pPr fontAlgn="base"/>
            <a:r>
              <a:rPr lang="en-US" sz="3200" dirty="0">
                <a:latin typeface="Century Gothic" panose="020B0502020202020204" pitchFamily="34" charset="0"/>
              </a:rPr>
              <a:t>Use same chart from Step 1 to collect/record data</a:t>
            </a:r>
          </a:p>
        </p:txBody>
      </p:sp>
      <p:sp>
        <p:nvSpPr>
          <p:cNvPr id="4" name="Rectangle 3">
            <a:extLst>
              <a:ext uri="{FF2B5EF4-FFF2-40B4-BE49-F238E27FC236}">
                <a16:creationId xmlns:a16="http://schemas.microsoft.com/office/drawing/2014/main" id="{23CF4507-A43B-404A-943A-DB45CC098722}"/>
              </a:ext>
            </a:extLst>
          </p:cNvPr>
          <p:cNvSpPr/>
          <p:nvPr/>
        </p:nvSpPr>
        <p:spPr>
          <a:xfrm>
            <a:off x="4811534" y="63051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573207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883"/>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5</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Collect, chart, and analyze post assessment data </a:t>
            </a:r>
            <a:br>
              <a:rPr lang="en-US" sz="3600" b="1" dirty="0">
                <a:latin typeface="Century Gothic" panose="020B0502020202020204" pitchFamily="34" charset="0"/>
                <a:cs typeface="Times New Roman" panose="02020603050405020304" pitchFamily="18" charset="0"/>
              </a:rPr>
            </a:br>
            <a:endParaRPr lang="en-US" dirty="0">
              <a:solidFill>
                <a:schemeClr val="tx1"/>
              </a:solidFill>
            </a:endParaRPr>
          </a:p>
        </p:txBody>
      </p:sp>
      <p:pic>
        <p:nvPicPr>
          <p:cNvPr id="13" name="Content Placeholder 12">
            <a:extLst>
              <a:ext uri="{FF2B5EF4-FFF2-40B4-BE49-F238E27FC236}">
                <a16:creationId xmlns:a16="http://schemas.microsoft.com/office/drawing/2014/main" id="{B9702A31-F93F-450B-AA23-275C613EF4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22573"/>
            <a:ext cx="12170956" cy="4174066"/>
          </a:xfrm>
        </p:spPr>
      </p:pic>
      <p:sp>
        <p:nvSpPr>
          <p:cNvPr id="3" name="Rectangle 2">
            <a:extLst>
              <a:ext uri="{FF2B5EF4-FFF2-40B4-BE49-F238E27FC236}">
                <a16:creationId xmlns:a16="http://schemas.microsoft.com/office/drawing/2014/main" id="{39E79775-4204-46DC-9D87-8908B99B065A}"/>
              </a:ext>
            </a:extLst>
          </p:cNvPr>
          <p:cNvSpPr/>
          <p:nvPr/>
        </p:nvSpPr>
        <p:spPr>
          <a:xfrm>
            <a:off x="4811535" y="6266667"/>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190826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6" y="-365760"/>
            <a:ext cx="12079704" cy="1280890"/>
          </a:xfrm>
        </p:spPr>
        <p:txBody>
          <a:bodyPr>
            <a:normAutofit fontScale="90000"/>
          </a:bodyPr>
          <a:lstStyle/>
          <a:p>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Collect, chart, and analyze post assessment data </a:t>
            </a:r>
            <a:br>
              <a:rPr lang="en-US" sz="3600" b="1" dirty="0">
                <a:latin typeface="Century Gothic" panose="020B0502020202020204" pitchFamily="34" charset="0"/>
                <a:cs typeface="Times New Roman" panose="02020603050405020304" pitchFamily="18" charset="0"/>
              </a:rPr>
            </a:br>
            <a:endParaRPr lang="en-US" dirty="0">
              <a:solidFill>
                <a:schemeClr val="tx1"/>
              </a:solidFill>
            </a:endParaRPr>
          </a:p>
        </p:txBody>
      </p:sp>
      <p:sp>
        <p:nvSpPr>
          <p:cNvPr id="3" name="Rectangle 2">
            <a:extLst>
              <a:ext uri="{FF2B5EF4-FFF2-40B4-BE49-F238E27FC236}">
                <a16:creationId xmlns:a16="http://schemas.microsoft.com/office/drawing/2014/main" id="{6C601E95-1647-4A3D-91B4-20CBB61E4084}"/>
              </a:ext>
            </a:extLst>
          </p:cNvPr>
          <p:cNvSpPr/>
          <p:nvPr/>
        </p:nvSpPr>
        <p:spPr>
          <a:xfrm>
            <a:off x="4704053"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pic>
        <p:nvPicPr>
          <p:cNvPr id="8" name="Picture 7">
            <a:extLst>
              <a:ext uri="{FF2B5EF4-FFF2-40B4-BE49-F238E27FC236}">
                <a16:creationId xmlns:a16="http://schemas.microsoft.com/office/drawing/2014/main" id="{93EF34CF-23A2-40D9-9146-9C1EAD816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53" y="649537"/>
            <a:ext cx="11007790" cy="6104725"/>
          </a:xfrm>
          <a:prstGeom prst="rect">
            <a:avLst/>
          </a:prstGeom>
        </p:spPr>
      </p:pic>
    </p:spTree>
    <p:extLst>
      <p:ext uri="{BB962C8B-B14F-4D97-AF65-F5344CB8AC3E}">
        <p14:creationId xmlns:p14="http://schemas.microsoft.com/office/powerpoint/2010/main" val="809355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183"/>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5</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Collect, chart, and analyze post assessment data </a:t>
            </a:r>
            <a:br>
              <a:rPr lang="en-US" sz="3600" b="1" dirty="0">
                <a:latin typeface="Century Gothic" panose="020B0502020202020204" pitchFamily="34" charset="0"/>
                <a:cs typeface="Times New Roman" panose="02020603050405020304" pitchFamily="18" charset="0"/>
              </a:rPr>
            </a:br>
            <a:endParaRPr lang="en-US" dirty="0">
              <a:solidFill>
                <a:schemeClr val="tx1"/>
              </a:solidFill>
            </a:endParaRPr>
          </a:p>
        </p:txBody>
      </p:sp>
      <p:pic>
        <p:nvPicPr>
          <p:cNvPr id="5" name="Content Placeholder 4">
            <a:extLst>
              <a:ext uri="{FF2B5EF4-FFF2-40B4-BE49-F238E27FC236}">
                <a16:creationId xmlns:a16="http://schemas.microsoft.com/office/drawing/2014/main" id="{95C21B84-A32E-4BAC-9252-804037ECE0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143184"/>
            <a:ext cx="12012782" cy="3383279"/>
          </a:xfrm>
        </p:spPr>
      </p:pic>
      <p:sp>
        <p:nvSpPr>
          <p:cNvPr id="3" name="Rectangle 2">
            <a:extLst>
              <a:ext uri="{FF2B5EF4-FFF2-40B4-BE49-F238E27FC236}">
                <a16:creationId xmlns:a16="http://schemas.microsoft.com/office/drawing/2014/main" id="{6C601E95-1647-4A3D-91B4-20CBB61E4084}"/>
              </a:ext>
            </a:extLst>
          </p:cNvPr>
          <p:cNvSpPr/>
          <p:nvPr/>
        </p:nvSpPr>
        <p:spPr>
          <a:xfrm>
            <a:off x="4704053"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198029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183"/>
            <a:ext cx="12079704" cy="1280890"/>
          </a:xfrm>
        </p:spPr>
        <p:txBody>
          <a:bodyPr>
            <a:normAutofit fontScale="90000"/>
          </a:bodyPr>
          <a:lstStyle/>
          <a:p>
            <a:r>
              <a:rPr lang="en-US" sz="7200" b="1" dirty="0">
                <a:latin typeface="Century Gothic" panose="020B0502020202020204" pitchFamily="34" charset="0"/>
                <a:cs typeface="Times New Roman" panose="02020603050405020304" pitchFamily="18" charset="0"/>
              </a:rPr>
              <a:t>Step 5</a:t>
            </a:r>
            <a:r>
              <a:rPr lang="en-US" sz="4400" b="1" u="sng" dirty="0">
                <a:latin typeface="Century Gothic" panose="020B0502020202020204" pitchFamily="34" charset="0"/>
                <a:cs typeface="Times New Roman" panose="02020603050405020304" pitchFamily="18" charset="0"/>
              </a:rPr>
              <a:t/>
            </a:r>
            <a:br>
              <a:rPr lang="en-US" sz="4400" b="1" u="sng" dirty="0">
                <a:latin typeface="Century Gothic" panose="020B0502020202020204" pitchFamily="34" charset="0"/>
                <a:cs typeface="Times New Roman" panose="02020603050405020304" pitchFamily="18" charset="0"/>
              </a:rPr>
            </a:br>
            <a:r>
              <a:rPr lang="en-US" sz="3600" b="1" dirty="0">
                <a:latin typeface="Century Gothic" panose="020B0502020202020204" pitchFamily="34" charset="0"/>
                <a:cs typeface="Times New Roman" panose="02020603050405020304" pitchFamily="18" charset="0"/>
              </a:rPr>
              <a:t>Collect, chart, and analyze post assessment data </a:t>
            </a:r>
            <a:br>
              <a:rPr lang="en-US" sz="3600" b="1" dirty="0">
                <a:latin typeface="Century Gothic" panose="020B0502020202020204" pitchFamily="34" charset="0"/>
                <a:cs typeface="Times New Roman" panose="02020603050405020304" pitchFamily="18" charset="0"/>
              </a:rPr>
            </a:br>
            <a:endParaRPr lang="en-US" dirty="0">
              <a:solidFill>
                <a:schemeClr val="tx1"/>
              </a:solidFill>
            </a:endParaRPr>
          </a:p>
        </p:txBody>
      </p:sp>
      <p:sp>
        <p:nvSpPr>
          <p:cNvPr id="3" name="Content Placeholder 2"/>
          <p:cNvSpPr>
            <a:spLocks noGrp="1"/>
          </p:cNvSpPr>
          <p:nvPr>
            <p:ph idx="1"/>
          </p:nvPr>
        </p:nvSpPr>
        <p:spPr>
          <a:xfrm>
            <a:off x="216568" y="1922573"/>
            <a:ext cx="11646567" cy="3909719"/>
          </a:xfrm>
        </p:spPr>
        <p:txBody>
          <a:bodyPr>
            <a:noAutofit/>
          </a:bodyPr>
          <a:lstStyle/>
          <a:p>
            <a:pPr fontAlgn="base"/>
            <a:r>
              <a:rPr lang="en-US" sz="3200" dirty="0">
                <a:latin typeface="Century Gothic" panose="020B0502020202020204" pitchFamily="34" charset="0"/>
              </a:rPr>
              <a:t>After all data is compiled and analyzed, ask yourself:</a:t>
            </a:r>
          </a:p>
          <a:p>
            <a:pPr lvl="1" fontAlgn="base"/>
            <a:r>
              <a:rPr lang="en-US" sz="3200" dirty="0">
                <a:latin typeface="Century Gothic" panose="020B0502020202020204" pitchFamily="34" charset="0"/>
              </a:rPr>
              <a:t>What strategies and practices worked well?</a:t>
            </a:r>
          </a:p>
          <a:p>
            <a:pPr lvl="1" fontAlgn="base"/>
            <a:r>
              <a:rPr lang="en-US" sz="3200" dirty="0">
                <a:latin typeface="Century Gothic" panose="020B0502020202020204" pitchFamily="34" charset="0"/>
              </a:rPr>
              <a:t>What did not work?</a:t>
            </a:r>
          </a:p>
          <a:p>
            <a:pPr lvl="1" fontAlgn="base"/>
            <a:r>
              <a:rPr lang="en-US" sz="3200" dirty="0">
                <a:latin typeface="Century Gothic" panose="020B0502020202020204" pitchFamily="34" charset="0"/>
              </a:rPr>
              <a:t>What did we do to amend our goals when needed?</a:t>
            </a:r>
          </a:p>
          <a:p>
            <a:pPr lvl="1" fontAlgn="base"/>
            <a:r>
              <a:rPr lang="en-US" sz="3200" dirty="0">
                <a:latin typeface="Century Gothic" panose="020B0502020202020204" pitchFamily="34" charset="0"/>
              </a:rPr>
              <a:t>Do we, as staff, need assistance in any area to make our teaching more effective?</a:t>
            </a:r>
          </a:p>
          <a:p>
            <a:pPr lvl="1" fontAlgn="base"/>
            <a:endParaRPr lang="en-US" sz="3000" dirty="0">
              <a:latin typeface="Century Gothic" panose="020B0502020202020204" pitchFamily="34" charset="0"/>
            </a:endParaRPr>
          </a:p>
        </p:txBody>
      </p:sp>
    </p:spTree>
    <p:extLst>
      <p:ext uri="{BB962C8B-B14F-4D97-AF65-F5344CB8AC3E}">
        <p14:creationId xmlns:p14="http://schemas.microsoft.com/office/powerpoint/2010/main" val="782980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6" y="941069"/>
            <a:ext cx="12079704" cy="1280890"/>
          </a:xfrm>
        </p:spPr>
        <p:txBody>
          <a:bodyPr>
            <a:normAutofit fontScale="90000"/>
          </a:bodyPr>
          <a:lstStyle/>
          <a:p>
            <a:r>
              <a:rPr lang="en-US" sz="6700" b="1" dirty="0">
                <a:latin typeface="Century Gothic" panose="020B0502020202020204" pitchFamily="34" charset="0"/>
                <a:cs typeface="Times New Roman" panose="02020603050405020304" pitchFamily="18" charset="0"/>
              </a:rPr>
              <a:t>And that’s the 5-step Process. </a:t>
            </a:r>
            <a:br>
              <a:rPr lang="en-US" sz="6700" b="1" dirty="0">
                <a:latin typeface="Century Gothic" panose="020B0502020202020204" pitchFamily="34" charset="0"/>
                <a:cs typeface="Times New Roman" panose="02020603050405020304" pitchFamily="18" charset="0"/>
              </a:rPr>
            </a:br>
            <a:r>
              <a:rPr lang="en-US" sz="6700" b="1" dirty="0">
                <a:latin typeface="Century Gothic" panose="020B0502020202020204" pitchFamily="34" charset="0"/>
                <a:cs typeface="Times New Roman" panose="02020603050405020304" pitchFamily="18" charset="0"/>
              </a:rPr>
              <a:t/>
            </a:r>
            <a:br>
              <a:rPr lang="en-US" sz="6700" b="1" dirty="0">
                <a:latin typeface="Century Gothic" panose="020B0502020202020204" pitchFamily="34" charset="0"/>
                <a:cs typeface="Times New Roman" panose="02020603050405020304" pitchFamily="18" charset="0"/>
              </a:rPr>
            </a:br>
            <a:r>
              <a:rPr lang="en-US" sz="6700" b="1" dirty="0">
                <a:latin typeface="Century Gothic" panose="020B0502020202020204" pitchFamily="34" charset="0"/>
                <a:cs typeface="Times New Roman" panose="02020603050405020304" pitchFamily="18" charset="0"/>
              </a:rPr>
              <a:t>Questions?</a:t>
            </a:r>
            <a:br>
              <a:rPr lang="en-US" sz="6700" b="1" dirty="0">
                <a:latin typeface="Century Gothic" panose="020B0502020202020204" pitchFamily="34" charset="0"/>
                <a:cs typeface="Times New Roman" panose="02020603050405020304" pitchFamily="18" charset="0"/>
              </a:rPr>
            </a:br>
            <a:r>
              <a:rPr lang="en-US" sz="6700" b="1" dirty="0">
                <a:latin typeface="Century Gothic" panose="020B0502020202020204" pitchFamily="34" charset="0"/>
                <a:cs typeface="Times New Roman" panose="02020603050405020304" pitchFamily="18" charset="0"/>
              </a:rPr>
              <a:t/>
            </a:r>
            <a:br>
              <a:rPr lang="en-US" sz="6700" b="1" dirty="0">
                <a:latin typeface="Century Gothic" panose="020B0502020202020204" pitchFamily="34" charset="0"/>
                <a:cs typeface="Times New Roman" panose="02020603050405020304" pitchFamily="18" charset="0"/>
              </a:rPr>
            </a:br>
            <a:r>
              <a:rPr lang="en-US" sz="6700" b="1" dirty="0">
                <a:latin typeface="Century Gothic" panose="020B0502020202020204" pitchFamily="34" charset="0"/>
                <a:cs typeface="Times New Roman" panose="02020603050405020304" pitchFamily="18" charset="0"/>
              </a:rPr>
              <a:t>Thanks for your attention.</a:t>
            </a:r>
            <a:r>
              <a:rPr lang="en-US" sz="7200" b="1" dirty="0">
                <a:latin typeface="Century Gothic" panose="020B0502020202020204" pitchFamily="34" charset="0"/>
                <a:cs typeface="Times New Roman" panose="02020603050405020304" pitchFamily="18" charset="0"/>
              </a:rPr>
              <a:t/>
            </a:r>
            <a:br>
              <a:rPr lang="en-US" sz="7200" b="1" dirty="0">
                <a:latin typeface="Century Gothic" panose="020B0502020202020204" pitchFamily="34" charset="0"/>
                <a:cs typeface="Times New Roman" panose="02020603050405020304" pitchFamily="18" charset="0"/>
              </a:rPr>
            </a:br>
            <a:endParaRPr lang="en-US" dirty="0">
              <a:solidFill>
                <a:schemeClr val="tx1"/>
              </a:solidFill>
            </a:endParaRPr>
          </a:p>
        </p:txBody>
      </p:sp>
      <p:sp>
        <p:nvSpPr>
          <p:cNvPr id="4" name="Rectangle 3">
            <a:extLst>
              <a:ext uri="{FF2B5EF4-FFF2-40B4-BE49-F238E27FC236}">
                <a16:creationId xmlns:a16="http://schemas.microsoft.com/office/drawing/2014/main" id="{23CF4507-A43B-404A-943A-DB45CC098722}"/>
              </a:ext>
            </a:extLst>
          </p:cNvPr>
          <p:cNvSpPr/>
          <p:nvPr/>
        </p:nvSpPr>
        <p:spPr>
          <a:xfrm>
            <a:off x="4811534" y="63051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03702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AB92D-026D-4DCA-B29B-6B49516B4EBD}"/>
              </a:ext>
            </a:extLst>
          </p:cNvPr>
          <p:cNvSpPr/>
          <p:nvPr/>
        </p:nvSpPr>
        <p:spPr>
          <a:xfrm>
            <a:off x="115503" y="0"/>
            <a:ext cx="12259377" cy="830997"/>
          </a:xfrm>
          <a:prstGeom prst="rect">
            <a:avLst/>
          </a:prstGeom>
        </p:spPr>
        <p:txBody>
          <a:bodyPr wrap="square">
            <a:spAutoFit/>
          </a:bodyPr>
          <a:lstStyle/>
          <a:p>
            <a:r>
              <a:rPr lang="en-US" sz="4800" b="1" dirty="0">
                <a:solidFill>
                  <a:schemeClr val="accent1"/>
                </a:solidFill>
                <a:latin typeface="Century Gothic" panose="020B0502020202020204" pitchFamily="34" charset="0"/>
                <a:cs typeface="Times New Roman" panose="02020603050405020304" pitchFamily="18" charset="0"/>
              </a:rPr>
              <a:t>What is the Ohio Improvement Process?</a:t>
            </a:r>
            <a:endParaRPr lang="en-US" sz="4800" dirty="0"/>
          </a:p>
        </p:txBody>
      </p:sp>
      <p:sp>
        <p:nvSpPr>
          <p:cNvPr id="3" name="Rectangle 2">
            <a:extLst>
              <a:ext uri="{FF2B5EF4-FFF2-40B4-BE49-F238E27FC236}">
                <a16:creationId xmlns:a16="http://schemas.microsoft.com/office/drawing/2014/main" id="{A326F183-E5BC-4598-9A55-30F5747FA837}"/>
              </a:ext>
            </a:extLst>
          </p:cNvPr>
          <p:cNvSpPr/>
          <p:nvPr/>
        </p:nvSpPr>
        <p:spPr>
          <a:xfrm>
            <a:off x="9735366" y="6488668"/>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pic>
        <p:nvPicPr>
          <p:cNvPr id="5" name="Picture 4">
            <a:extLst>
              <a:ext uri="{FF2B5EF4-FFF2-40B4-BE49-F238E27FC236}">
                <a16:creationId xmlns:a16="http://schemas.microsoft.com/office/drawing/2014/main" id="{47736A11-4B01-488E-845C-EADF0ED54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253" y="830997"/>
            <a:ext cx="9842297" cy="5967546"/>
          </a:xfrm>
          <a:prstGeom prst="rect">
            <a:avLst/>
          </a:prstGeom>
        </p:spPr>
      </p:pic>
    </p:spTree>
    <p:extLst>
      <p:ext uri="{BB962C8B-B14F-4D97-AF65-F5344CB8AC3E}">
        <p14:creationId xmlns:p14="http://schemas.microsoft.com/office/powerpoint/2010/main" val="2754465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577" y="178877"/>
            <a:ext cx="9291215" cy="1049235"/>
          </a:xfrm>
        </p:spPr>
        <p:txBody>
          <a:bodyPr>
            <a:normAutofit/>
          </a:bodyPr>
          <a:lstStyle/>
          <a:p>
            <a:pPr algn="ctr"/>
            <a:r>
              <a:rPr lang="en-US" sz="4400" b="1" u="sng" dirty="0">
                <a:solidFill>
                  <a:schemeClr val="accent1"/>
                </a:solidFill>
                <a:latin typeface="Century Gothic" panose="020B0502020202020204" pitchFamily="34" charset="0"/>
                <a:cs typeface="Times New Roman" panose="02020603050405020304" pitchFamily="18" charset="0"/>
              </a:rPr>
              <a:t>REFERENCES</a:t>
            </a:r>
          </a:p>
        </p:txBody>
      </p:sp>
      <p:sp>
        <p:nvSpPr>
          <p:cNvPr id="3" name="Content Placeholder 2"/>
          <p:cNvSpPr>
            <a:spLocks noGrp="1"/>
          </p:cNvSpPr>
          <p:nvPr>
            <p:ph idx="1"/>
          </p:nvPr>
        </p:nvSpPr>
        <p:spPr>
          <a:xfrm>
            <a:off x="221382" y="1228112"/>
            <a:ext cx="11970618" cy="4596824"/>
          </a:xfrm>
        </p:spPr>
        <p:txBody>
          <a:bodyPr>
            <a:normAutofit fontScale="85000" lnSpcReduction="20000"/>
          </a:bodyPr>
          <a:lstStyle/>
          <a:p>
            <a:pPr marL="0" indent="0">
              <a:buNone/>
            </a:pPr>
            <a:r>
              <a:rPr lang="en-US" dirty="0">
                <a:latin typeface="Century Gothic" panose="020B0502020202020204" pitchFamily="34" charset="0"/>
              </a:rPr>
              <a:t>Green, R.L. (2017). Practicing the Art of Leadership: A Problem-Based Approach to Implementing the Professional Standards for Educational Leaders (5</a:t>
            </a:r>
            <a:r>
              <a:rPr lang="en-US" baseline="30000" dirty="0">
                <a:latin typeface="Century Gothic" panose="020B0502020202020204" pitchFamily="34" charset="0"/>
              </a:rPr>
              <a:t>th</a:t>
            </a:r>
            <a:r>
              <a:rPr lang="en-US" dirty="0">
                <a:latin typeface="Century Gothic" panose="020B0502020202020204" pitchFamily="34" charset="0"/>
              </a:rPr>
              <a:t> ed.).</a:t>
            </a:r>
            <a:r>
              <a:rPr lang="en-US" i="1" dirty="0">
                <a:latin typeface="Century Gothic" panose="020B0502020202020204" pitchFamily="34" charset="0"/>
              </a:rPr>
              <a:t> </a:t>
            </a:r>
            <a:r>
              <a:rPr lang="en-US" dirty="0">
                <a:latin typeface="Century Gothic" panose="020B0502020202020204" pitchFamily="34" charset="0"/>
              </a:rPr>
              <a:t>New York, NY: Pearson Ed.</a:t>
            </a:r>
          </a:p>
          <a:p>
            <a:pPr marL="0" indent="0">
              <a:buNone/>
            </a:pPr>
            <a:endParaRPr lang="en-US" dirty="0">
              <a:latin typeface="Century Gothic" panose="020B0502020202020204" pitchFamily="34" charset="0"/>
              <a:cs typeface="Times New Roman" panose="02020603050405020304" pitchFamily="18" charset="0"/>
            </a:endParaRPr>
          </a:p>
          <a:p>
            <a:pPr marL="0" indent="0">
              <a:buNone/>
            </a:pPr>
            <a:r>
              <a:rPr lang="en-US" dirty="0">
                <a:latin typeface="Century Gothic" panose="020B0502020202020204" pitchFamily="34" charset="0"/>
                <a:cs typeface="Times New Roman" panose="02020603050405020304" pitchFamily="18" charset="0"/>
              </a:rPr>
              <a:t>Ohio Department of Education, Ohio Improvement Process (OIP) Guide.  (2012).  Facilitating </a:t>
            </a:r>
          </a:p>
          <a:p>
            <a:pPr marL="0" indent="0">
              <a:buNone/>
            </a:pPr>
            <a:r>
              <a:rPr lang="en-US" dirty="0">
                <a:latin typeface="Century Gothic" panose="020B0502020202020204" pitchFamily="34" charset="0"/>
                <a:cs typeface="Times New Roman" panose="02020603050405020304" pitchFamily="18" charset="0"/>
              </a:rPr>
              <a:t>	districtwide improvement in instructional practices and student performance.  Retrieved </a:t>
            </a:r>
          </a:p>
          <a:p>
            <a:pPr marL="0" indent="0">
              <a:buNone/>
            </a:pPr>
            <a:r>
              <a:rPr lang="en-US" dirty="0">
                <a:latin typeface="Century Gothic" panose="020B0502020202020204" pitchFamily="34" charset="0"/>
                <a:cs typeface="Times New Roman" panose="02020603050405020304" pitchFamily="18" charset="0"/>
              </a:rPr>
              <a:t>	September 22, 2017 from </a:t>
            </a:r>
            <a:r>
              <a:rPr lang="en-US" dirty="0">
                <a:latin typeface="Century Gothic" panose="020B0502020202020204" pitchFamily="34" charset="0"/>
                <a:cs typeface="Times New Roman" panose="02020603050405020304" pitchFamily="18" charset="0"/>
                <a:hlinkClick r:id="rId3"/>
              </a:rPr>
              <a:t>www.ohio.gov</a:t>
            </a:r>
            <a:r>
              <a:rPr lang="en-US" dirty="0">
                <a:latin typeface="Century Gothic" panose="020B0502020202020204" pitchFamily="34"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Century Gothic" panose="020B0502020202020204" pitchFamily="34" charset="0"/>
                <a:cs typeface="Times New Roman" panose="02020603050405020304" pitchFamily="18" charset="0"/>
              </a:rPr>
              <a:t>Resource 21C, TBT 5-Step Process Meeting Agenda and Minutes Template</a:t>
            </a:r>
            <a:r>
              <a:rPr lang="en-US" dirty="0">
                <a:latin typeface="Century Gothic" panose="020B0502020202020204" pitchFamily="34" charset="0"/>
              </a:rPr>
              <a:t>.</a:t>
            </a:r>
            <a:r>
              <a:rPr lang="en-US" dirty="0">
                <a:latin typeface="Century Gothic" panose="020B0502020202020204" pitchFamily="34" charset="0"/>
                <a:cs typeface="Times New Roman" panose="02020603050405020304" pitchFamily="18" charset="0"/>
              </a:rPr>
              <a:t>  (2016).  Retrieved </a:t>
            </a:r>
          </a:p>
          <a:p>
            <a:pPr marL="0" indent="0">
              <a:buNone/>
            </a:pPr>
            <a:r>
              <a:rPr lang="en-US" dirty="0">
                <a:latin typeface="Century Gothic" panose="020B0502020202020204" pitchFamily="34" charset="0"/>
                <a:cs typeface="Times New Roman" panose="02020603050405020304" pitchFamily="18" charset="0"/>
              </a:rPr>
              <a:t>	September 22, 2017 from </a:t>
            </a:r>
            <a:r>
              <a:rPr lang="en-US" dirty="0">
                <a:latin typeface="Century Gothic" panose="020B0502020202020204" pitchFamily="34" charset="0"/>
                <a:cs typeface="Times New Roman" panose="02020603050405020304" pitchFamily="18" charset="0"/>
                <a:hlinkClick r:id="rId3"/>
              </a:rPr>
              <a:t>www.ohio.gov</a:t>
            </a:r>
            <a:r>
              <a:rPr lang="en-US" dirty="0">
                <a:latin typeface="Century Gothic" panose="020B0502020202020204" pitchFamily="34" charset="0"/>
                <a:cs typeface="Times New Roman" panose="02020603050405020304" pitchFamily="18" charset="0"/>
              </a:rPr>
              <a:t>.</a:t>
            </a:r>
          </a:p>
          <a:p>
            <a:pPr marL="0" indent="0">
              <a:buNone/>
            </a:pPr>
            <a:endParaRPr lang="en-US" dirty="0">
              <a:latin typeface="Century Gothic" panose="020B0502020202020204" pitchFamily="34" charset="0"/>
              <a:cs typeface="Times New Roman" panose="02020603050405020304" pitchFamily="18" charset="0"/>
            </a:endParaRPr>
          </a:p>
          <a:p>
            <a:pPr marL="0" indent="0">
              <a:buNone/>
            </a:pPr>
            <a:r>
              <a:rPr lang="en-US" dirty="0">
                <a:latin typeface="Century Gothic" panose="020B0502020202020204" pitchFamily="34" charset="0"/>
                <a:cs typeface="Times New Roman" panose="02020603050405020304" pitchFamily="18" charset="0"/>
              </a:rPr>
              <a:t>Resource 25A, Recording and Reporting Monitoring Data Template: TBT 5-Step Process.  (2016).  Retrieved </a:t>
            </a:r>
          </a:p>
          <a:p>
            <a:pPr marL="0" indent="0">
              <a:buNone/>
            </a:pPr>
            <a:r>
              <a:rPr lang="en-US" dirty="0">
                <a:latin typeface="Century Gothic" panose="020B0502020202020204" pitchFamily="34" charset="0"/>
                <a:cs typeface="Times New Roman" panose="02020603050405020304" pitchFamily="18" charset="0"/>
              </a:rPr>
              <a:t>	September 22, 2017 from </a:t>
            </a:r>
            <a:r>
              <a:rPr lang="en-US" dirty="0">
                <a:latin typeface="Century Gothic" panose="020B0502020202020204" pitchFamily="34" charset="0"/>
                <a:cs typeface="Times New Roman" panose="02020603050405020304" pitchFamily="18" charset="0"/>
                <a:hlinkClick r:id="rId3"/>
              </a:rPr>
              <a:t>www.ohio.gov</a:t>
            </a:r>
            <a:r>
              <a:rPr lang="en-US" dirty="0">
                <a:latin typeface="Century Gothic" panose="020B0502020202020204" pitchFamily="34" charset="0"/>
                <a:cs typeface="Times New Roman" panose="02020603050405020304" pitchFamily="18" charset="0"/>
              </a:rPr>
              <a:t>.</a:t>
            </a:r>
          </a:p>
          <a:p>
            <a:pPr marL="0" indent="0">
              <a:buNone/>
            </a:pPr>
            <a:endParaRPr lang="en-US"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219091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277" y="0"/>
            <a:ext cx="8911687" cy="880352"/>
          </a:xfrm>
        </p:spPr>
        <p:txBody>
          <a:bodyPr>
            <a:normAutofit/>
          </a:bodyPr>
          <a:lstStyle/>
          <a:p>
            <a:pPr algn="ctr"/>
            <a:r>
              <a:rPr lang="en-US" dirty="0">
                <a:latin typeface="Century Gothic" panose="020B0502020202020204" pitchFamily="34" charset="0"/>
              </a:rPr>
              <a:t> Reflection on Leadership Theory</a:t>
            </a:r>
          </a:p>
        </p:txBody>
      </p:sp>
      <p:sp>
        <p:nvSpPr>
          <p:cNvPr id="3" name="Content Placeholder 2"/>
          <p:cNvSpPr>
            <a:spLocks noGrp="1"/>
          </p:cNvSpPr>
          <p:nvPr>
            <p:ph idx="1"/>
          </p:nvPr>
        </p:nvSpPr>
        <p:spPr>
          <a:xfrm>
            <a:off x="391443" y="750052"/>
            <a:ext cx="11405921" cy="5506369"/>
          </a:xfrm>
        </p:spPr>
        <p:txBody>
          <a:bodyPr>
            <a:normAutofit lnSpcReduction="10000"/>
          </a:bodyPr>
          <a:lstStyle/>
          <a:p>
            <a:r>
              <a:rPr lang="en-US" dirty="0">
                <a:latin typeface="Century Gothic" panose="020B0502020202020204" pitchFamily="34" charset="0"/>
              </a:rPr>
              <a:t>In </a:t>
            </a:r>
            <a:r>
              <a:rPr lang="en-US" i="1" dirty="0">
                <a:latin typeface="Century Gothic" panose="020B0502020202020204" pitchFamily="34" charset="0"/>
              </a:rPr>
              <a:t>Practicing the Art of Leadership, </a:t>
            </a:r>
            <a:r>
              <a:rPr lang="en-US" dirty="0">
                <a:latin typeface="Century Gothic" panose="020B0502020202020204" pitchFamily="34" charset="0"/>
              </a:rPr>
              <a:t>Green (2017) states that “the principal should assume the role of instructional leader and be willing to be held accountable for the academic achievement of all students” (p. 236).  This is a serious charge and momentous undertaking for one person.  As principal, I will have a large task on my hands. </a:t>
            </a:r>
          </a:p>
          <a:p>
            <a:r>
              <a:rPr lang="en-US" dirty="0">
                <a:latin typeface="Century Gothic" panose="020B0502020202020204" pitchFamily="34" charset="0"/>
              </a:rPr>
              <a:t>As </a:t>
            </a:r>
            <a:r>
              <a:rPr lang="en-US">
                <a:latin typeface="Century Gothic" panose="020B0502020202020204" pitchFamily="34" charset="0"/>
              </a:rPr>
              <a:t>Green (2017) continues</a:t>
            </a:r>
            <a:r>
              <a:rPr lang="en-US" dirty="0">
                <a:latin typeface="Century Gothic" panose="020B0502020202020204" pitchFamily="34" charset="0"/>
              </a:rPr>
              <a:t>, to fulfill this role, the principal needs to “establish learning communities, build capacity for change, and identify the positive and negative forces that impact the change process (p.236).  As principal, I must work with others by preparing them to change their way of looking at certain aspects of education.  </a:t>
            </a:r>
          </a:p>
          <a:p>
            <a:r>
              <a:rPr lang="en-US" dirty="0">
                <a:latin typeface="Century Gothic" panose="020B0502020202020204" pitchFamily="34" charset="0"/>
              </a:rPr>
              <a:t>An action that I can take to  help with the change process includes employing the participatory style of leadership.  By allowing others such as teachers, parents, and community members to participate in leadership, this helps build the capacity for change.  When all stakeholders are invited to participate, the change will be more widely accepted than if a directive were to come from the top down (Green, 2013).  By having teachers participate in DLTs, BLTs, and TBTs, they become part of the leadership and are, therefore, more accepting of the changes that need to occur. </a:t>
            </a: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12628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0258"/>
            <a:ext cx="12291460" cy="1049235"/>
          </a:xfrm>
        </p:spPr>
        <p:txBody>
          <a:bodyPr>
            <a:noAutofit/>
          </a:bodyPr>
          <a:lstStyle/>
          <a:p>
            <a:pPr algn="ctr"/>
            <a:r>
              <a:rPr lang="en-US" sz="4000" b="1" dirty="0">
                <a:solidFill>
                  <a:schemeClr val="accent1"/>
                </a:solidFill>
                <a:latin typeface="Century Gothic" panose="020B0502020202020204" pitchFamily="34" charset="0"/>
                <a:cs typeface="Times New Roman" panose="02020603050405020304" pitchFamily="18" charset="0"/>
              </a:rPr>
              <a:t>WHO IS PART OF THE OIP?</a:t>
            </a:r>
          </a:p>
        </p:txBody>
      </p:sp>
      <p:sp>
        <p:nvSpPr>
          <p:cNvPr id="24" name="Content Placeholder 3">
            <a:extLst>
              <a:ext uri="{FF2B5EF4-FFF2-40B4-BE49-F238E27FC236}">
                <a16:creationId xmlns:a16="http://schemas.microsoft.com/office/drawing/2014/main" id="{6F156141-DE65-49C0-B9A0-D6595B2DB985}"/>
              </a:ext>
            </a:extLst>
          </p:cNvPr>
          <p:cNvSpPr>
            <a:spLocks noGrp="1"/>
          </p:cNvSpPr>
          <p:nvPr>
            <p:ph idx="1"/>
          </p:nvPr>
        </p:nvSpPr>
        <p:spPr>
          <a:xfrm>
            <a:off x="1390849" y="6146328"/>
            <a:ext cx="10160000" cy="3777622"/>
          </a:xfrm>
        </p:spPr>
        <p:txBody>
          <a:bodyPr>
            <a:noAutofit/>
          </a:bodyPr>
          <a:lstStyle/>
          <a:p>
            <a:pPr marL="0" indent="0">
              <a:buNone/>
            </a:pPr>
            <a:r>
              <a:rPr lang="en-US" sz="3600" b="1" dirty="0">
                <a:latin typeface="Century Gothic" panose="020B0502020202020204" pitchFamily="34" charset="0"/>
                <a:cs typeface="Times New Roman" panose="02020603050405020304" pitchFamily="18" charset="0"/>
              </a:rPr>
              <a:t>Every person in the district is part of the OIP.</a:t>
            </a:r>
          </a:p>
          <a:p>
            <a:endParaRPr lang="en-US" sz="2000" b="1" dirty="0">
              <a:latin typeface="Times New Roman" panose="02020603050405020304" pitchFamily="18" charset="0"/>
              <a:cs typeface="Times New Roman" panose="02020603050405020304" pitchFamily="18" charset="0"/>
            </a:endParaRPr>
          </a:p>
        </p:txBody>
      </p:sp>
      <p:sp>
        <p:nvSpPr>
          <p:cNvPr id="7" name="Flowchart: Process 6">
            <a:extLst>
              <a:ext uri="{FF2B5EF4-FFF2-40B4-BE49-F238E27FC236}">
                <a16:creationId xmlns:a16="http://schemas.microsoft.com/office/drawing/2014/main" id="{CAA14FC9-3BB6-4C0F-9A39-5D371DA30D66}"/>
              </a:ext>
            </a:extLst>
          </p:cNvPr>
          <p:cNvSpPr/>
          <p:nvPr/>
        </p:nvSpPr>
        <p:spPr>
          <a:xfrm>
            <a:off x="4533498" y="2144117"/>
            <a:ext cx="3041583" cy="6256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District Leadership Team</a:t>
            </a:r>
          </a:p>
        </p:txBody>
      </p:sp>
      <p:sp>
        <p:nvSpPr>
          <p:cNvPr id="8" name="Flowchart: Process 7">
            <a:extLst>
              <a:ext uri="{FF2B5EF4-FFF2-40B4-BE49-F238E27FC236}">
                <a16:creationId xmlns:a16="http://schemas.microsoft.com/office/drawing/2014/main" id="{68A2E5BC-06B5-43C3-9FBD-1F56C16DC751}"/>
              </a:ext>
            </a:extLst>
          </p:cNvPr>
          <p:cNvSpPr/>
          <p:nvPr/>
        </p:nvSpPr>
        <p:spPr>
          <a:xfrm>
            <a:off x="4533498" y="4159007"/>
            <a:ext cx="3041583" cy="6256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Teacher Based Team</a:t>
            </a:r>
          </a:p>
        </p:txBody>
      </p:sp>
      <p:sp>
        <p:nvSpPr>
          <p:cNvPr id="9" name="Flowchart: Process 8">
            <a:extLst>
              <a:ext uri="{FF2B5EF4-FFF2-40B4-BE49-F238E27FC236}">
                <a16:creationId xmlns:a16="http://schemas.microsoft.com/office/drawing/2014/main" id="{740A31FB-D177-4A17-AD01-B08F38702C82}"/>
              </a:ext>
            </a:extLst>
          </p:cNvPr>
          <p:cNvSpPr/>
          <p:nvPr/>
        </p:nvSpPr>
        <p:spPr>
          <a:xfrm>
            <a:off x="4551680" y="3151562"/>
            <a:ext cx="3043721" cy="6256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Building</a:t>
            </a:r>
          </a:p>
          <a:p>
            <a:pPr algn="ctr"/>
            <a:r>
              <a:rPr lang="en-US" sz="2400" b="1" dirty="0">
                <a:latin typeface="Century Gothic" panose="020B0502020202020204" pitchFamily="34" charset="0"/>
              </a:rPr>
              <a:t>Leadership Team</a:t>
            </a:r>
          </a:p>
        </p:txBody>
      </p:sp>
      <p:sp>
        <p:nvSpPr>
          <p:cNvPr id="10" name="Flowchart: Process 9">
            <a:extLst>
              <a:ext uri="{FF2B5EF4-FFF2-40B4-BE49-F238E27FC236}">
                <a16:creationId xmlns:a16="http://schemas.microsoft.com/office/drawing/2014/main" id="{7F9FBEA6-D892-488F-8E3C-866BDA18486A}"/>
              </a:ext>
            </a:extLst>
          </p:cNvPr>
          <p:cNvSpPr/>
          <p:nvPr/>
        </p:nvSpPr>
        <p:spPr>
          <a:xfrm>
            <a:off x="4533498" y="5169657"/>
            <a:ext cx="3041583" cy="62564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Teacher</a:t>
            </a:r>
          </a:p>
        </p:txBody>
      </p:sp>
      <p:cxnSp>
        <p:nvCxnSpPr>
          <p:cNvPr id="14" name="Straight Arrow Connector 13">
            <a:extLst>
              <a:ext uri="{FF2B5EF4-FFF2-40B4-BE49-F238E27FC236}">
                <a16:creationId xmlns:a16="http://schemas.microsoft.com/office/drawing/2014/main" id="{45F13EB2-B137-4BFC-8DBA-1197F7249F83}"/>
              </a:ext>
            </a:extLst>
          </p:cNvPr>
          <p:cNvCxnSpPr>
            <a:cxnSpLocks/>
          </p:cNvCxnSpPr>
          <p:nvPr/>
        </p:nvCxnSpPr>
        <p:spPr>
          <a:xfrm>
            <a:off x="7018416" y="2766554"/>
            <a:ext cx="1" cy="503722"/>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D1026EEC-B63A-481F-9E1D-E27943FDE762}"/>
              </a:ext>
            </a:extLst>
          </p:cNvPr>
          <p:cNvCxnSpPr>
            <a:cxnSpLocks/>
          </p:cNvCxnSpPr>
          <p:nvPr/>
        </p:nvCxnSpPr>
        <p:spPr>
          <a:xfrm>
            <a:off x="7018418" y="3738099"/>
            <a:ext cx="0" cy="439984"/>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CD0959C-4186-4F60-A1F6-4258EF23A862}"/>
              </a:ext>
            </a:extLst>
          </p:cNvPr>
          <p:cNvCxnSpPr>
            <a:cxnSpLocks/>
          </p:cNvCxnSpPr>
          <p:nvPr/>
        </p:nvCxnSpPr>
        <p:spPr>
          <a:xfrm>
            <a:off x="7018416" y="4726187"/>
            <a:ext cx="1" cy="503722"/>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216737E8-0BA6-4C94-A1AB-24F52858A110}"/>
              </a:ext>
            </a:extLst>
          </p:cNvPr>
          <p:cNvCxnSpPr>
            <a:cxnSpLocks/>
          </p:cNvCxnSpPr>
          <p:nvPr/>
        </p:nvCxnSpPr>
        <p:spPr>
          <a:xfrm flipV="1">
            <a:off x="5130427" y="3738099"/>
            <a:ext cx="0" cy="420908"/>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BDBEB19A-6A8D-4B71-8822-84D243BA6FEE}"/>
              </a:ext>
            </a:extLst>
          </p:cNvPr>
          <p:cNvCxnSpPr>
            <a:cxnSpLocks/>
          </p:cNvCxnSpPr>
          <p:nvPr/>
        </p:nvCxnSpPr>
        <p:spPr>
          <a:xfrm flipV="1">
            <a:off x="5119570" y="2678680"/>
            <a:ext cx="0" cy="591596"/>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282DCFB3-F2D4-4F6D-8C2B-01AB109BB7ED}"/>
              </a:ext>
            </a:extLst>
          </p:cNvPr>
          <p:cNvCxnSpPr>
            <a:cxnSpLocks/>
          </p:cNvCxnSpPr>
          <p:nvPr/>
        </p:nvCxnSpPr>
        <p:spPr>
          <a:xfrm flipV="1">
            <a:off x="5119570" y="4726187"/>
            <a:ext cx="0" cy="503362"/>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9511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84" y="-243840"/>
            <a:ext cx="9291215" cy="1049235"/>
          </a:xfrm>
        </p:spPr>
        <p:txBody>
          <a:bodyPr/>
          <a:lstStyle/>
          <a:p>
            <a:pPr algn="ctr"/>
            <a:r>
              <a:rPr lang="en-US" b="1" dirty="0">
                <a:solidFill>
                  <a:schemeClr val="accent1"/>
                </a:solidFill>
                <a:latin typeface="Century Gothic" panose="020B0502020202020204" pitchFamily="34" charset="0"/>
                <a:cs typeface="Times New Roman" panose="02020603050405020304" pitchFamily="18" charset="0"/>
              </a:rPr>
              <a:t>WHAT ARE THE ROLES OF THESE GROUPS?</a:t>
            </a:r>
            <a:endParaRPr lang="en-US" dirty="0">
              <a:latin typeface="Century Gothic" panose="020B0502020202020204" pitchFamily="34" charset="0"/>
            </a:endParaRPr>
          </a:p>
        </p:txBody>
      </p:sp>
      <p:sp>
        <p:nvSpPr>
          <p:cNvPr id="3" name="Content Placeholder 2"/>
          <p:cNvSpPr>
            <a:spLocks noGrp="1"/>
          </p:cNvSpPr>
          <p:nvPr>
            <p:ph idx="1"/>
          </p:nvPr>
        </p:nvSpPr>
        <p:spPr>
          <a:xfrm>
            <a:off x="8288368" y="1928505"/>
            <a:ext cx="4227224" cy="5254336"/>
          </a:xfrm>
        </p:spPr>
        <p:txBody>
          <a:bodyPr>
            <a:noAutofit/>
          </a:bodyPr>
          <a:lstStyle/>
          <a:p>
            <a:r>
              <a:rPr lang="en-US" sz="2800" b="1" dirty="0">
                <a:latin typeface="Century Gothic" panose="020B0502020202020204" pitchFamily="34" charset="0"/>
                <a:cs typeface="Times New Roman" panose="02020603050405020304" pitchFamily="18" charset="0"/>
              </a:rPr>
              <a:t>Collect Data</a:t>
            </a:r>
          </a:p>
          <a:p>
            <a:r>
              <a:rPr lang="en-US" sz="2800" b="1" dirty="0">
                <a:latin typeface="Century Gothic" panose="020B0502020202020204" pitchFamily="34" charset="0"/>
                <a:cs typeface="Times New Roman" panose="02020603050405020304" pitchFamily="18" charset="0"/>
              </a:rPr>
              <a:t>Analyze results</a:t>
            </a:r>
          </a:p>
          <a:p>
            <a:r>
              <a:rPr lang="en-US" sz="2800" b="1" dirty="0">
                <a:latin typeface="Century Gothic" panose="020B0502020202020204" pitchFamily="34" charset="0"/>
                <a:cs typeface="Times New Roman" panose="02020603050405020304" pitchFamily="18" charset="0"/>
              </a:rPr>
              <a:t>Choose a strategy and provide instruction</a:t>
            </a:r>
          </a:p>
          <a:p>
            <a:r>
              <a:rPr lang="en-US" sz="2800" b="1" dirty="0">
                <a:latin typeface="Century Gothic" panose="020B0502020202020204" pitchFamily="34" charset="0"/>
                <a:cs typeface="Times New Roman" panose="02020603050405020304" pitchFamily="18" charset="0"/>
              </a:rPr>
              <a:t>Assess</a:t>
            </a:r>
          </a:p>
          <a:p>
            <a:r>
              <a:rPr lang="en-US" sz="2800" b="1" dirty="0">
                <a:latin typeface="Century Gothic" panose="020B0502020202020204" pitchFamily="34" charset="0"/>
                <a:cs typeface="Times New Roman" panose="02020603050405020304" pitchFamily="18" charset="0"/>
              </a:rPr>
              <a:t>Collect Data</a:t>
            </a:r>
          </a:p>
          <a:p>
            <a:pPr marL="457200" lvl="1" indent="0">
              <a:buNone/>
            </a:pPr>
            <a:r>
              <a:rPr lang="en-US" sz="2600" b="1" dirty="0">
                <a:latin typeface="Century Gothic" panose="020B0502020202020204" pitchFamily="34" charset="0"/>
                <a:cs typeface="Times New Roman" panose="02020603050405020304" pitchFamily="18" charset="0"/>
              </a:rPr>
              <a:t>(The 5-step Process)</a:t>
            </a:r>
          </a:p>
          <a:p>
            <a:pPr marL="0" indent="0">
              <a:buNone/>
            </a:pPr>
            <a:endParaRPr lang="en-US" sz="2800" b="1" dirty="0">
              <a:latin typeface="Times New Roman" panose="02020603050405020304" pitchFamily="18" charset="0"/>
              <a:cs typeface="Times New Roman" panose="02020603050405020304" pitchFamily="18" charset="0"/>
            </a:endParaRPr>
          </a:p>
        </p:txBody>
      </p:sp>
      <p:sp>
        <p:nvSpPr>
          <p:cNvPr id="8" name="Flowchart: Process 7">
            <a:extLst>
              <a:ext uri="{FF2B5EF4-FFF2-40B4-BE49-F238E27FC236}">
                <a16:creationId xmlns:a16="http://schemas.microsoft.com/office/drawing/2014/main" id="{8FE4F776-71BE-4E2C-9781-D87DA4E39B2E}"/>
              </a:ext>
            </a:extLst>
          </p:cNvPr>
          <p:cNvSpPr/>
          <p:nvPr/>
        </p:nvSpPr>
        <p:spPr>
          <a:xfrm>
            <a:off x="8288368" y="758138"/>
            <a:ext cx="3556000" cy="9479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Teacher Based Team</a:t>
            </a:r>
          </a:p>
        </p:txBody>
      </p:sp>
      <p:sp>
        <p:nvSpPr>
          <p:cNvPr id="9" name="Flowchart: Process 8">
            <a:extLst>
              <a:ext uri="{FF2B5EF4-FFF2-40B4-BE49-F238E27FC236}">
                <a16:creationId xmlns:a16="http://schemas.microsoft.com/office/drawing/2014/main" id="{A2CDBA5F-EA9A-4CA7-B437-80F0C56A66F6}"/>
              </a:ext>
            </a:extLst>
          </p:cNvPr>
          <p:cNvSpPr/>
          <p:nvPr/>
        </p:nvSpPr>
        <p:spPr>
          <a:xfrm>
            <a:off x="335612" y="762000"/>
            <a:ext cx="3556000" cy="9479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District Leadership Team</a:t>
            </a:r>
          </a:p>
        </p:txBody>
      </p:sp>
      <p:sp>
        <p:nvSpPr>
          <p:cNvPr id="10" name="Flowchart: Process 9">
            <a:extLst>
              <a:ext uri="{FF2B5EF4-FFF2-40B4-BE49-F238E27FC236}">
                <a16:creationId xmlns:a16="http://schemas.microsoft.com/office/drawing/2014/main" id="{762F2E89-6331-4EA4-BAA0-6DCFDC6381E8}"/>
              </a:ext>
            </a:extLst>
          </p:cNvPr>
          <p:cNvSpPr/>
          <p:nvPr/>
        </p:nvSpPr>
        <p:spPr>
          <a:xfrm>
            <a:off x="4294047" y="762000"/>
            <a:ext cx="3556000" cy="9479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Building Leadership Team</a:t>
            </a:r>
          </a:p>
        </p:txBody>
      </p:sp>
      <p:sp>
        <p:nvSpPr>
          <p:cNvPr id="13" name="Content Placeholder 2">
            <a:extLst>
              <a:ext uri="{FF2B5EF4-FFF2-40B4-BE49-F238E27FC236}">
                <a16:creationId xmlns:a16="http://schemas.microsoft.com/office/drawing/2014/main" id="{0F17CDF1-0E1E-42F3-ACF4-8F198ADEBF12}"/>
              </a:ext>
            </a:extLst>
          </p:cNvPr>
          <p:cNvSpPr txBox="1">
            <a:spLocks/>
          </p:cNvSpPr>
          <p:nvPr/>
        </p:nvSpPr>
        <p:spPr>
          <a:xfrm>
            <a:off x="4241278" y="1963635"/>
            <a:ext cx="4227224" cy="5254336"/>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b="1" dirty="0">
                <a:latin typeface="Century Gothic" panose="020B0502020202020204" pitchFamily="34" charset="0"/>
                <a:cs typeface="Times New Roman" panose="02020603050405020304" pitchFamily="18" charset="0"/>
              </a:rPr>
              <a:t>Monitor TBT</a:t>
            </a:r>
          </a:p>
          <a:p>
            <a:r>
              <a:rPr lang="en-US" sz="2800" b="1" dirty="0">
                <a:latin typeface="Century Gothic" panose="020B0502020202020204" pitchFamily="34" charset="0"/>
                <a:cs typeface="Times New Roman" panose="02020603050405020304" pitchFamily="18" charset="0"/>
              </a:rPr>
              <a:t>Uses the data to provide supports for TBT</a:t>
            </a:r>
          </a:p>
          <a:p>
            <a:r>
              <a:rPr lang="en-US" sz="2800" b="1" dirty="0">
                <a:latin typeface="Century Gothic" panose="020B0502020202020204" pitchFamily="34" charset="0"/>
                <a:cs typeface="Times New Roman" panose="02020603050405020304" pitchFamily="18" charset="0"/>
              </a:rPr>
              <a:t>Provide TBT information for DLT</a:t>
            </a:r>
          </a:p>
          <a:p>
            <a:pPr marL="0" indent="0">
              <a:buFont typeface="Arial" panose="020B0604020202020204" pitchFamily="34" charset="0"/>
              <a:buNone/>
            </a:pPr>
            <a:endParaRPr lang="en-US" sz="2800" b="1" dirty="0">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A5E02B37-BF15-4E00-8BF4-CB4FAEE448B7}"/>
              </a:ext>
            </a:extLst>
          </p:cNvPr>
          <p:cNvSpPr txBox="1">
            <a:spLocks/>
          </p:cNvSpPr>
          <p:nvPr/>
        </p:nvSpPr>
        <p:spPr>
          <a:xfrm>
            <a:off x="317948" y="1811235"/>
            <a:ext cx="4227224" cy="5254336"/>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b="1" dirty="0">
                <a:latin typeface="Century Gothic" panose="020B0502020202020204" pitchFamily="34" charset="0"/>
                <a:cs typeface="Times New Roman" panose="02020603050405020304" pitchFamily="18" charset="0"/>
              </a:rPr>
              <a:t>Train TBT in 5-step process</a:t>
            </a:r>
          </a:p>
          <a:p>
            <a:r>
              <a:rPr lang="en-US" sz="2800" b="1" dirty="0">
                <a:latin typeface="Century Gothic" panose="020B0502020202020204" pitchFamily="34" charset="0"/>
                <a:cs typeface="Times New Roman" panose="02020603050405020304" pitchFamily="18" charset="0"/>
              </a:rPr>
              <a:t>Asses quality of TBT implementation </a:t>
            </a:r>
          </a:p>
          <a:p>
            <a:r>
              <a:rPr lang="en-US" sz="2800" b="1" dirty="0">
                <a:latin typeface="Century Gothic" panose="020B0502020202020204" pitchFamily="34" charset="0"/>
                <a:cs typeface="Times New Roman" panose="02020603050405020304" pitchFamily="18" charset="0"/>
              </a:rPr>
              <a:t>Use BLT data to provide support</a:t>
            </a:r>
          </a:p>
          <a:p>
            <a:pPr marL="0" indent="0">
              <a:buFont typeface="Arial" panose="020B0604020202020204" pitchFamily="34" charset="0"/>
              <a:buNone/>
            </a:pPr>
            <a:endParaRPr lang="en-US" sz="28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12F6F03-8142-4424-BDDE-B758F7765A7A}"/>
              </a:ext>
            </a:extLst>
          </p:cNvPr>
          <p:cNvSpPr/>
          <p:nvPr/>
        </p:nvSpPr>
        <p:spPr>
          <a:xfrm>
            <a:off x="4714904" y="6360559"/>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428162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D724B5-842A-4BA7-8ED5-5DB719E426F4}"/>
              </a:ext>
            </a:extLst>
          </p:cNvPr>
          <p:cNvSpPr/>
          <p:nvPr/>
        </p:nvSpPr>
        <p:spPr>
          <a:xfrm>
            <a:off x="115503" y="0"/>
            <a:ext cx="12259377" cy="830997"/>
          </a:xfrm>
          <a:prstGeom prst="rect">
            <a:avLst/>
          </a:prstGeom>
        </p:spPr>
        <p:txBody>
          <a:bodyPr wrap="square">
            <a:spAutoFit/>
          </a:bodyPr>
          <a:lstStyle/>
          <a:p>
            <a:r>
              <a:rPr lang="en-US" sz="4800" b="1" dirty="0">
                <a:solidFill>
                  <a:schemeClr val="accent1"/>
                </a:solidFill>
                <a:latin typeface="Century Gothic" panose="020B0502020202020204" pitchFamily="34" charset="0"/>
                <a:cs typeface="Times New Roman" panose="02020603050405020304" pitchFamily="18" charset="0"/>
              </a:rPr>
              <a:t>        The 5-Step Process of Inquiry:</a:t>
            </a:r>
          </a:p>
        </p:txBody>
      </p:sp>
      <p:sp>
        <p:nvSpPr>
          <p:cNvPr id="2" name="Rectangle 1">
            <a:extLst>
              <a:ext uri="{FF2B5EF4-FFF2-40B4-BE49-F238E27FC236}">
                <a16:creationId xmlns:a16="http://schemas.microsoft.com/office/drawing/2014/main" id="{B24008F7-E1EC-4586-9FEB-37ACD560CF51}"/>
              </a:ext>
            </a:extLst>
          </p:cNvPr>
          <p:cNvSpPr/>
          <p:nvPr/>
        </p:nvSpPr>
        <p:spPr>
          <a:xfrm>
            <a:off x="442074" y="830997"/>
            <a:ext cx="12152697" cy="523220"/>
          </a:xfrm>
          <a:prstGeom prst="rect">
            <a:avLst/>
          </a:prstGeom>
        </p:spPr>
        <p:txBody>
          <a:bodyPr wrap="square">
            <a:spAutoFit/>
          </a:bodyPr>
          <a:lstStyle/>
          <a:p>
            <a:r>
              <a:rPr lang="en-US" sz="2800" b="1" dirty="0">
                <a:latin typeface="Century Gothic" panose="020B0502020202020204" pitchFamily="34" charset="0"/>
                <a:cs typeface="Times New Roman" panose="02020603050405020304" pitchFamily="18" charset="0"/>
              </a:rPr>
              <a:t>This is embedded in step 3 of the OIP and is completed by TBTs.</a:t>
            </a:r>
          </a:p>
        </p:txBody>
      </p:sp>
      <p:pic>
        <p:nvPicPr>
          <p:cNvPr id="7" name="Picture 6">
            <a:extLst>
              <a:ext uri="{FF2B5EF4-FFF2-40B4-BE49-F238E27FC236}">
                <a16:creationId xmlns:a16="http://schemas.microsoft.com/office/drawing/2014/main" id="{C51A9A89-D65D-4C4E-870C-AAA0CBEF9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544" y="1661994"/>
            <a:ext cx="5159294" cy="5079098"/>
          </a:xfrm>
          <a:prstGeom prst="rect">
            <a:avLst/>
          </a:prstGeom>
        </p:spPr>
      </p:pic>
      <p:sp>
        <p:nvSpPr>
          <p:cNvPr id="3" name="Rectangle 2">
            <a:extLst>
              <a:ext uri="{FF2B5EF4-FFF2-40B4-BE49-F238E27FC236}">
                <a16:creationId xmlns:a16="http://schemas.microsoft.com/office/drawing/2014/main" id="{7729049C-CF3E-4508-96B3-B26B8A2CD203}"/>
              </a:ext>
            </a:extLst>
          </p:cNvPr>
          <p:cNvSpPr/>
          <p:nvPr/>
        </p:nvSpPr>
        <p:spPr>
          <a:xfrm>
            <a:off x="9353056" y="6266667"/>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436036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D724B5-842A-4BA7-8ED5-5DB719E426F4}"/>
              </a:ext>
            </a:extLst>
          </p:cNvPr>
          <p:cNvSpPr/>
          <p:nvPr/>
        </p:nvSpPr>
        <p:spPr>
          <a:xfrm>
            <a:off x="115503" y="0"/>
            <a:ext cx="12259377" cy="830997"/>
          </a:xfrm>
          <a:prstGeom prst="rect">
            <a:avLst/>
          </a:prstGeom>
        </p:spPr>
        <p:txBody>
          <a:bodyPr wrap="square">
            <a:spAutoFit/>
          </a:bodyPr>
          <a:lstStyle/>
          <a:p>
            <a:r>
              <a:rPr lang="en-US" sz="4800" b="1" dirty="0">
                <a:solidFill>
                  <a:schemeClr val="accent1"/>
                </a:solidFill>
                <a:latin typeface="Century Gothic" panose="020B0502020202020204" pitchFamily="34" charset="0"/>
                <a:cs typeface="Times New Roman" panose="02020603050405020304" pitchFamily="18" charset="0"/>
              </a:rPr>
              <a:t>        The 5-Step Process of Inquiry:</a:t>
            </a:r>
          </a:p>
        </p:txBody>
      </p:sp>
      <p:sp>
        <p:nvSpPr>
          <p:cNvPr id="2" name="Rectangle 1">
            <a:extLst>
              <a:ext uri="{FF2B5EF4-FFF2-40B4-BE49-F238E27FC236}">
                <a16:creationId xmlns:a16="http://schemas.microsoft.com/office/drawing/2014/main" id="{B24008F7-E1EC-4586-9FEB-37ACD560CF51}"/>
              </a:ext>
            </a:extLst>
          </p:cNvPr>
          <p:cNvSpPr/>
          <p:nvPr/>
        </p:nvSpPr>
        <p:spPr>
          <a:xfrm>
            <a:off x="2612571" y="830997"/>
            <a:ext cx="4182866" cy="7417415"/>
          </a:xfrm>
          <a:prstGeom prst="rect">
            <a:avLst/>
          </a:prstGeom>
        </p:spPr>
        <p:txBody>
          <a:bodyPr wrap="square">
            <a:spAutoFit/>
          </a:bodyPr>
          <a:lstStyle/>
          <a:p>
            <a:pPr algn="ctr"/>
            <a:r>
              <a:rPr lang="en-US" sz="2800" b="1" dirty="0">
                <a:latin typeface="Century Gothic" panose="020B0502020202020204" pitchFamily="34" charset="0"/>
                <a:cs typeface="Times New Roman" panose="02020603050405020304" pitchFamily="18" charset="0"/>
              </a:rPr>
              <a:t>Another view:</a:t>
            </a:r>
          </a:p>
          <a:p>
            <a:r>
              <a:rPr lang="en-US" sz="2800" b="1" dirty="0">
                <a:solidFill>
                  <a:schemeClr val="accent1"/>
                </a:solidFill>
                <a:latin typeface="Century Gothic" panose="020B0502020202020204" pitchFamily="34" charset="0"/>
                <a:cs typeface="Times New Roman" panose="02020603050405020304" pitchFamily="18" charset="0"/>
              </a:rPr>
              <a:t>Teacher Based Teams will:</a:t>
            </a:r>
          </a:p>
          <a:p>
            <a:pPr marL="514350" indent="-514350">
              <a:buAutoNum type="arabicPeriod"/>
            </a:pPr>
            <a:r>
              <a:rPr lang="en-US" sz="2800" b="1" dirty="0">
                <a:latin typeface="Century Gothic" panose="020B0502020202020204" pitchFamily="34" charset="0"/>
                <a:cs typeface="Times New Roman" panose="02020603050405020304" pitchFamily="18" charset="0"/>
              </a:rPr>
              <a:t>Collect Data</a:t>
            </a:r>
          </a:p>
          <a:p>
            <a:pPr marL="514350" indent="-514350">
              <a:buAutoNum type="arabicPeriod"/>
            </a:pPr>
            <a:r>
              <a:rPr lang="en-US" sz="2800" b="1" dirty="0">
                <a:latin typeface="Century Gothic" panose="020B0502020202020204" pitchFamily="34" charset="0"/>
                <a:cs typeface="Times New Roman" panose="02020603050405020304" pitchFamily="18" charset="0"/>
              </a:rPr>
              <a:t>Analyze Student Work</a:t>
            </a:r>
          </a:p>
          <a:p>
            <a:pPr marL="514350" indent="-514350">
              <a:buAutoNum type="arabicPeriod"/>
            </a:pPr>
            <a:r>
              <a:rPr lang="en-US" sz="2800" b="1" dirty="0">
                <a:latin typeface="Century Gothic" panose="020B0502020202020204" pitchFamily="34" charset="0"/>
                <a:cs typeface="Times New Roman" panose="02020603050405020304" pitchFamily="18" charset="0"/>
              </a:rPr>
              <a:t>Establish shared strategies for change</a:t>
            </a:r>
          </a:p>
          <a:p>
            <a:pPr marL="514350" indent="-514350">
              <a:buAutoNum type="arabicPeriod"/>
            </a:pPr>
            <a:r>
              <a:rPr lang="en-US" sz="2800" b="1" dirty="0">
                <a:latin typeface="Century Gothic" panose="020B0502020202020204" pitchFamily="34" charset="0"/>
                <a:cs typeface="Times New Roman" panose="02020603050405020304" pitchFamily="18" charset="0"/>
              </a:rPr>
              <a:t>Implement changes</a:t>
            </a:r>
          </a:p>
          <a:p>
            <a:pPr marL="514350" indent="-514350">
              <a:buAutoNum type="arabicPeriod"/>
            </a:pPr>
            <a:r>
              <a:rPr lang="en-US" sz="2800" b="1" dirty="0">
                <a:latin typeface="Century Gothic" panose="020B0502020202020204" pitchFamily="34" charset="0"/>
                <a:cs typeface="Times New Roman" panose="02020603050405020304" pitchFamily="18" charset="0"/>
              </a:rPr>
              <a:t>Collect, chart, and analyze data</a:t>
            </a:r>
          </a:p>
          <a:p>
            <a:pPr marL="514350" indent="-514350">
              <a:buAutoNum type="arabicPeriod"/>
            </a:pPr>
            <a:endParaRPr lang="en-US" sz="2800" b="1" dirty="0">
              <a:latin typeface="Century Gothic" panose="020B0502020202020204" pitchFamily="34" charset="0"/>
              <a:cs typeface="Times New Roman" panose="02020603050405020304" pitchFamily="18" charset="0"/>
            </a:endParaRPr>
          </a:p>
          <a:p>
            <a:pPr marL="514350" indent="-514350">
              <a:buAutoNum type="arabicPeriod"/>
            </a:pPr>
            <a:endParaRPr lang="en-US" sz="2800" b="1" dirty="0">
              <a:latin typeface="Century Gothic" panose="020B0502020202020204" pitchFamily="34" charset="0"/>
              <a:cs typeface="Times New Roman" panose="02020603050405020304" pitchFamily="18" charset="0"/>
            </a:endParaRPr>
          </a:p>
          <a:p>
            <a:pPr marL="514350" indent="-514350">
              <a:buAutoNum type="arabicPeriod"/>
            </a:pPr>
            <a:endParaRPr lang="en-US" sz="2800" b="1" dirty="0">
              <a:latin typeface="Century Gothic" panose="020B0502020202020204" pitchFamily="34" charset="0"/>
              <a:cs typeface="Times New Roman" panose="02020603050405020304" pitchFamily="18" charset="0"/>
            </a:endParaRPr>
          </a:p>
          <a:p>
            <a:pPr marL="514350" indent="-514350">
              <a:buAutoNum type="arabicPeriod"/>
            </a:pPr>
            <a:endParaRPr lang="en-US" sz="2800" b="1" dirty="0">
              <a:latin typeface="Century Gothic" panose="020B0502020202020204" pitchFamily="34" charset="0"/>
              <a:cs typeface="Times New Roman" panose="02020603050405020304" pitchFamily="18" charset="0"/>
            </a:endParaRPr>
          </a:p>
          <a:p>
            <a:pPr marL="514350" indent="-514350">
              <a:buAutoNum type="arabicPeriod"/>
            </a:pPr>
            <a:endParaRPr lang="en-US" sz="2800" b="1" dirty="0">
              <a:latin typeface="Century Gothic" panose="020B0502020202020204" pitchFamily="34" charset="0"/>
              <a:cs typeface="Times New Roman" panose="02020603050405020304" pitchFamily="18" charset="0"/>
            </a:endParaRPr>
          </a:p>
        </p:txBody>
      </p:sp>
      <p:sp>
        <p:nvSpPr>
          <p:cNvPr id="15" name="Arrow: Curved Right 14">
            <a:extLst>
              <a:ext uri="{FF2B5EF4-FFF2-40B4-BE49-F238E27FC236}">
                <a16:creationId xmlns:a16="http://schemas.microsoft.com/office/drawing/2014/main" id="{52C014BE-0DA6-40CD-8352-BFE7A9AFEB7A}"/>
              </a:ext>
            </a:extLst>
          </p:cNvPr>
          <p:cNvSpPr/>
          <p:nvPr/>
        </p:nvSpPr>
        <p:spPr>
          <a:xfrm rot="10177520">
            <a:off x="6303312" y="1764246"/>
            <a:ext cx="1534886" cy="43981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a16="http://schemas.microsoft.com/office/drawing/2014/main" id="{2B7C8A2F-D0F7-48E7-88E4-8440F2029521}"/>
              </a:ext>
            </a:extLst>
          </p:cNvPr>
          <p:cNvSpPr/>
          <p:nvPr/>
        </p:nvSpPr>
        <p:spPr>
          <a:xfrm>
            <a:off x="8425543" y="1850571"/>
            <a:ext cx="3102428" cy="322217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Notice how step 1 and step 5 are similar.  The beginning and the end of the cycle are interchangeable.</a:t>
            </a:r>
          </a:p>
        </p:txBody>
      </p:sp>
      <p:sp>
        <p:nvSpPr>
          <p:cNvPr id="3" name="Rectangle 2">
            <a:extLst>
              <a:ext uri="{FF2B5EF4-FFF2-40B4-BE49-F238E27FC236}">
                <a16:creationId xmlns:a16="http://schemas.microsoft.com/office/drawing/2014/main" id="{11F3FE1E-5C4B-4026-B918-673EAF473C09}"/>
              </a:ext>
            </a:extLst>
          </p:cNvPr>
          <p:cNvSpPr/>
          <p:nvPr/>
        </p:nvSpPr>
        <p:spPr>
          <a:xfrm>
            <a:off x="7726386" y="6264671"/>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Tree>
    <p:extLst>
      <p:ext uri="{BB962C8B-B14F-4D97-AF65-F5344CB8AC3E}">
        <p14:creationId xmlns:p14="http://schemas.microsoft.com/office/powerpoint/2010/main" val="109007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 y="405157"/>
            <a:ext cx="11059427" cy="1049235"/>
          </a:xfrm>
        </p:spPr>
        <p:txBody>
          <a:bodyPr>
            <a:noAutofit/>
          </a:bodyPr>
          <a:lstStyle/>
          <a:p>
            <a:pPr algn="ctr"/>
            <a:r>
              <a:rPr lang="en-US" sz="7200" b="1" u="sng" dirty="0">
                <a:latin typeface="Century Gothic" panose="020B0502020202020204" pitchFamily="34" charset="0"/>
                <a:cs typeface="Times New Roman" panose="02020603050405020304" pitchFamily="18" charset="0"/>
              </a:rPr>
              <a:t>LET’S GET STARTED</a:t>
            </a:r>
            <a:br>
              <a:rPr lang="en-US" sz="7200" b="1" u="sng" dirty="0">
                <a:latin typeface="Century Gothic" panose="020B0502020202020204" pitchFamily="34" charset="0"/>
                <a:cs typeface="Times New Roman" panose="02020603050405020304" pitchFamily="18" charset="0"/>
              </a:rPr>
            </a:br>
            <a:r>
              <a:rPr lang="en-US" sz="4400" b="1" u="sng" dirty="0">
                <a:solidFill>
                  <a:schemeClr val="accent1"/>
                </a:solidFill>
                <a:latin typeface="Century Gothic" panose="020B0502020202020204" pitchFamily="34" charset="0"/>
                <a:cs typeface="Times New Roman" panose="02020603050405020304" pitchFamily="18" charset="0"/>
              </a:rPr>
              <a:t/>
            </a:r>
            <a:br>
              <a:rPr lang="en-US" sz="4400" b="1" u="sng" dirty="0">
                <a:solidFill>
                  <a:schemeClr val="accent1"/>
                </a:solidFill>
                <a:latin typeface="Century Gothic" panose="020B0502020202020204" pitchFamily="34" charset="0"/>
                <a:cs typeface="Times New Roman" panose="02020603050405020304" pitchFamily="18" charset="0"/>
              </a:rPr>
            </a:br>
            <a:r>
              <a:rPr lang="en-US" b="1" dirty="0">
                <a:solidFill>
                  <a:schemeClr val="tx1"/>
                </a:solidFill>
                <a:latin typeface="Century Gothic" panose="020B0502020202020204" pitchFamily="34" charset="0"/>
                <a:cs typeface="Times New Roman" panose="02020603050405020304" pitchFamily="18" charset="0"/>
              </a:rPr>
              <a:t>When tbt’s meet, you will record your minutes</a:t>
            </a:r>
            <a:br>
              <a:rPr lang="en-US" b="1" dirty="0">
                <a:solidFill>
                  <a:schemeClr val="tx1"/>
                </a:solidFill>
                <a:latin typeface="Century Gothic" panose="020B0502020202020204" pitchFamily="34" charset="0"/>
                <a:cs typeface="Times New Roman" panose="02020603050405020304" pitchFamily="18" charset="0"/>
              </a:rPr>
            </a:br>
            <a:r>
              <a:rPr lang="en-US" b="1" dirty="0">
                <a:solidFill>
                  <a:schemeClr val="tx1"/>
                </a:solidFill>
                <a:latin typeface="Century Gothic" panose="020B0502020202020204" pitchFamily="34" charset="0"/>
                <a:cs typeface="Times New Roman" panose="02020603050405020304" pitchFamily="18" charset="0"/>
              </a:rPr>
              <a:t>on the meeting agenda and minutes template. </a:t>
            </a:r>
            <a:br>
              <a:rPr lang="en-US" b="1" dirty="0">
                <a:solidFill>
                  <a:schemeClr val="tx1"/>
                </a:solidFill>
                <a:latin typeface="Century Gothic" panose="020B0502020202020204" pitchFamily="34" charset="0"/>
                <a:cs typeface="Times New Roman" panose="02020603050405020304" pitchFamily="18" charset="0"/>
              </a:rPr>
            </a:br>
            <a:r>
              <a:rPr lang="en-US" b="1" dirty="0">
                <a:solidFill>
                  <a:schemeClr val="tx1"/>
                </a:solidFill>
                <a:latin typeface="Century Gothic" panose="020B0502020202020204" pitchFamily="34" charset="0"/>
                <a:cs typeface="Times New Roman" panose="02020603050405020304" pitchFamily="18" charset="0"/>
              </a:rPr>
              <a:t>(SEE HANDOUT.)</a:t>
            </a:r>
            <a:br>
              <a:rPr lang="en-US" b="1" dirty="0">
                <a:solidFill>
                  <a:schemeClr val="tx1"/>
                </a:solidFill>
                <a:latin typeface="Century Gothic" panose="020B0502020202020204" pitchFamily="34" charset="0"/>
                <a:cs typeface="Times New Roman" panose="02020603050405020304" pitchFamily="18" charset="0"/>
              </a:rPr>
            </a:br>
            <a:r>
              <a:rPr lang="en-US" b="1" dirty="0">
                <a:solidFill>
                  <a:schemeClr val="tx1"/>
                </a:solidFill>
                <a:latin typeface="Century Gothic" panose="020B0502020202020204" pitchFamily="34" charset="0"/>
                <a:cs typeface="Times New Roman" panose="02020603050405020304" pitchFamily="18" charset="0"/>
              </a:rPr>
              <a:t> </a:t>
            </a:r>
            <a:endParaRPr lang="en-US" b="1" u="sng" dirty="0">
              <a:solidFill>
                <a:schemeClr val="accent1"/>
              </a:solidFill>
              <a:latin typeface="Century Gothic" panose="020B0502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E08332D-51C5-4220-8D34-833DFB344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00" y="3486074"/>
            <a:ext cx="11908408" cy="2213810"/>
          </a:xfrm>
          <a:prstGeom prst="rect">
            <a:avLst/>
          </a:prstGeom>
        </p:spPr>
      </p:pic>
      <p:sp>
        <p:nvSpPr>
          <p:cNvPr id="3" name="Rectangle 2">
            <a:extLst>
              <a:ext uri="{FF2B5EF4-FFF2-40B4-BE49-F238E27FC236}">
                <a16:creationId xmlns:a16="http://schemas.microsoft.com/office/drawing/2014/main" id="{F1C352C4-B17A-4ED9-A2C9-5987CACE1DDD}"/>
              </a:ext>
            </a:extLst>
          </p:cNvPr>
          <p:cNvSpPr/>
          <p:nvPr/>
        </p:nvSpPr>
        <p:spPr>
          <a:xfrm>
            <a:off x="7331751" y="6353294"/>
            <a:ext cx="2456634" cy="369332"/>
          </a:xfrm>
          <a:prstGeom prst="rect">
            <a:avLst/>
          </a:prstGeom>
        </p:spPr>
        <p:txBody>
          <a:bodyPr wrap="none">
            <a:spAutoFit/>
          </a:bodyPr>
          <a:lstStyle/>
          <a:p>
            <a:pPr algn="ctr"/>
            <a:r>
              <a:rPr lang="en-US" i="1" dirty="0">
                <a:latin typeface="Times New Roman" panose="02020603050405020304" pitchFamily="18" charset="0"/>
                <a:cs typeface="Times New Roman" panose="02020603050405020304" pitchFamily="18" charset="0"/>
              </a:rPr>
              <a:t>www.education.ohio.gov</a:t>
            </a:r>
          </a:p>
        </p:txBody>
      </p:sp>
      <p:sp>
        <p:nvSpPr>
          <p:cNvPr id="11" name="TextBox 10">
            <a:extLst>
              <a:ext uri="{FF2B5EF4-FFF2-40B4-BE49-F238E27FC236}">
                <a16:creationId xmlns:a16="http://schemas.microsoft.com/office/drawing/2014/main" id="{93085B0F-3F30-408E-A062-F91B22DA038C}"/>
              </a:ext>
            </a:extLst>
          </p:cNvPr>
          <p:cNvSpPr txBox="1"/>
          <p:nvPr/>
        </p:nvSpPr>
        <p:spPr>
          <a:xfrm>
            <a:off x="1118093" y="5699884"/>
            <a:ext cx="9959022" cy="523220"/>
          </a:xfrm>
          <a:prstGeom prst="rect">
            <a:avLst/>
          </a:prstGeom>
          <a:noFill/>
        </p:spPr>
        <p:txBody>
          <a:bodyPr wrap="square" rtlCol="0">
            <a:spAutoFit/>
          </a:bodyPr>
          <a:lstStyle/>
          <a:p>
            <a:r>
              <a:rPr lang="en-US" sz="2800" dirty="0">
                <a:latin typeface="Century Gothic" panose="020B0502020202020204" pitchFamily="34" charset="0"/>
              </a:rPr>
              <a:t>This is what will be turned in to the BLT upon completion.</a:t>
            </a:r>
          </a:p>
        </p:txBody>
      </p:sp>
    </p:spTree>
    <p:extLst>
      <p:ext uri="{BB962C8B-B14F-4D97-AF65-F5344CB8AC3E}">
        <p14:creationId xmlns:p14="http://schemas.microsoft.com/office/powerpoint/2010/main" val="73488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3705</TotalTime>
  <Words>2508</Words>
  <Application>Microsoft Office PowerPoint</Application>
  <PresentationFormat>Widescreen</PresentationFormat>
  <Paragraphs>285</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Gill Sans MT</vt:lpstr>
      <vt:lpstr>Times New Roman</vt:lpstr>
      <vt:lpstr>Gallery</vt:lpstr>
      <vt:lpstr>  OHIO IMPROVEMENT PROCESS:  THE 5-STEP PROCESS </vt:lpstr>
      <vt:lpstr>OBJECTIVES</vt:lpstr>
      <vt:lpstr>WHY THE  OHIO IMPROVEMENT PROCESS?</vt:lpstr>
      <vt:lpstr>PowerPoint Presentation</vt:lpstr>
      <vt:lpstr>WHO IS PART OF THE OIP?</vt:lpstr>
      <vt:lpstr>WHAT ARE THE ROLES OF THESE GROUPS?</vt:lpstr>
      <vt:lpstr>PowerPoint Presentation</vt:lpstr>
      <vt:lpstr>PowerPoint Presentation</vt:lpstr>
      <vt:lpstr>LET’S GET STARTED  When tbt’s meet, you will record your minutes on the meeting agenda and minutes template.  (SEE HANDOUT.)  </vt:lpstr>
      <vt:lpstr>Let’s get started  You will also UsE this RECORDING AND REPORTING MONITORING DATA TEMPLATE DURING THE TBT PROCESS. (SEE HANDOUT.)</vt:lpstr>
      <vt:lpstr>Step 1 Data Collection: Collect and chart data to identify how students are performing/progressing </vt:lpstr>
      <vt:lpstr>Step 1 Data Collection: Collect and chart data to identify how students are performing/progressing </vt:lpstr>
      <vt:lpstr>Step 1 Data Collection: </vt:lpstr>
      <vt:lpstr>Step 1 Data Collection:  Take 5 minutes </vt:lpstr>
      <vt:lpstr>Step 1 Data Collection: Collect and chart data to identify how students are performing/progressing </vt:lpstr>
      <vt:lpstr>Step 1 Data Collection:  Take 5 minutes </vt:lpstr>
      <vt:lpstr>Step 1: Data Collection </vt:lpstr>
      <vt:lpstr>Step 1: Data Collection </vt:lpstr>
      <vt:lpstr>Step 1 Data Collection </vt:lpstr>
      <vt:lpstr>Step 1 Data Collection </vt:lpstr>
      <vt:lpstr>Step 2 ANALYZE STUDENT WORK SPECIFIC TO THE DATA  ask yourselves these questions:  </vt:lpstr>
      <vt:lpstr> </vt:lpstr>
      <vt:lpstr> </vt:lpstr>
      <vt:lpstr>Step 2 ANALYZE STUDENT WORK SPECIFIC TO THE DATA Take 5 minutes </vt:lpstr>
      <vt:lpstr>Step 3 Establish shared expectations for implementing specific changes in the classroom   </vt:lpstr>
      <vt:lpstr> Step 3 </vt:lpstr>
      <vt:lpstr>Step 3 Establishing shared expectations for implementing specific changes in the classroom:  Take 5 minutes </vt:lpstr>
      <vt:lpstr>Step 3 Establishing shared expectations for implementing specific changes in the classroom:  </vt:lpstr>
      <vt:lpstr> Step 3 a completed step 3 tbt reporting form: </vt:lpstr>
      <vt:lpstr>Step 4 IMPLEMENT CHANGES consistently across the classroom</vt:lpstr>
      <vt:lpstr>Step 4  </vt:lpstr>
      <vt:lpstr>Step 4 IMPLEMENT CHANGES CONSISTENTLY ACROSS ALL CLASSROOMS Take 5 minutes</vt:lpstr>
      <vt:lpstr>Step 5 Collect, chart, and analyze post assessment data  </vt:lpstr>
      <vt:lpstr>Step 5 Collect, chart, and analyze post assessment data  </vt:lpstr>
      <vt:lpstr>Step 5 Collect, chart, and analyze post assessment data  </vt:lpstr>
      <vt:lpstr> Collect, chart, and analyze post assessment data  </vt:lpstr>
      <vt:lpstr>Step 5 Collect, chart, and analyze post assessment data  </vt:lpstr>
      <vt:lpstr>Step 5 Collect, chart, and analyze post assessment data  </vt:lpstr>
      <vt:lpstr>And that’s the 5-step Process.   Questions?  Thanks for your attention. </vt:lpstr>
      <vt:lpstr>REFERENCES</vt:lpstr>
      <vt:lpstr> Reflection on Leadership Theory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5 Step Process of Inquiry</dc:title>
  <dc:creator>Melissa McClain</dc:creator>
  <cp:lastModifiedBy>Sarah Martin</cp:lastModifiedBy>
  <cp:revision>149</cp:revision>
  <dcterms:created xsi:type="dcterms:W3CDTF">2015-02-16T20:44:20Z</dcterms:created>
  <dcterms:modified xsi:type="dcterms:W3CDTF">2020-06-09T00:05:49Z</dcterms:modified>
</cp:coreProperties>
</file>