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68" r:id="rId5"/>
    <p:sldId id="26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766DFD-5101-497A-9C08-714538E306C9}" v="14" dt="2019-01-21T00:00:23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artin@bucyrusschools.org" userId="e7f92540f29992dd" providerId="LiveId" clId="{DE766DFD-5101-497A-9C08-714538E306C9}"/>
    <pc:docChg chg="undo custSel mod addSld delSld modSld">
      <pc:chgData name="SMartin@bucyrusschools.org" userId="e7f92540f29992dd" providerId="LiveId" clId="{DE766DFD-5101-497A-9C08-714538E306C9}" dt="2019-01-09T17:00:40.393" v="188" actId="20577"/>
      <pc:docMkLst>
        <pc:docMk/>
      </pc:docMkLst>
      <pc:sldChg chg="delSp modSp add setBg delDesignElem">
        <pc:chgData name="SMartin@bucyrusschools.org" userId="e7f92540f29992dd" providerId="LiveId" clId="{DE766DFD-5101-497A-9C08-714538E306C9}" dt="2019-01-09T17:00:40.393" v="188" actId="20577"/>
        <pc:sldMkLst>
          <pc:docMk/>
          <pc:sldMk cId="743123709" sldId="263"/>
        </pc:sldMkLst>
        <pc:spChg chg="del">
          <ac:chgData name="SMartin@bucyrusschools.org" userId="e7f92540f29992dd" providerId="LiveId" clId="{DE766DFD-5101-497A-9C08-714538E306C9}" dt="2019-01-09T16:56:21.567" v="159"/>
          <ac:spMkLst>
            <pc:docMk/>
            <pc:sldMk cId="743123709" sldId="263"/>
            <ac:spMk id="10" creationId="{32BC26D8-82FB-445E-AA49-62A77D7C1EE0}"/>
          </ac:spMkLst>
        </pc:spChg>
        <pc:spChg chg="del">
          <ac:chgData name="SMartin@bucyrusschools.org" userId="e7f92540f29992dd" providerId="LiveId" clId="{DE766DFD-5101-497A-9C08-714538E306C9}" dt="2019-01-09T16:56:21.567" v="159"/>
          <ac:spMkLst>
            <pc:docMk/>
            <pc:sldMk cId="743123709" sldId="263"/>
            <ac:spMk id="12" creationId="{CB44330D-EA18-4254-AA95-EB49948539B8}"/>
          </ac:spMkLst>
        </pc:spChg>
        <pc:spChg chg="mod">
          <ac:chgData name="SMartin@bucyrusschools.org" userId="e7f92540f29992dd" providerId="LiveId" clId="{DE766DFD-5101-497A-9C08-714538E306C9}" dt="2019-01-09T17:00:40.393" v="188" actId="20577"/>
          <ac:spMkLst>
            <pc:docMk/>
            <pc:sldMk cId="743123709" sldId="263"/>
            <ac:spMk id="16" creationId="{5148D44A-7870-4D87-B589-1DAED265AFD0}"/>
          </ac:spMkLst>
        </pc:spChg>
      </pc:sldChg>
      <pc:sldChg chg="setBg">
        <pc:chgData name="SMartin@bucyrusschools.org" userId="e7f92540f29992dd" providerId="LiveId" clId="{DE766DFD-5101-497A-9C08-714538E306C9}" dt="2019-01-09T16:40:17.610" v="10"/>
        <pc:sldMkLst>
          <pc:docMk/>
          <pc:sldMk cId="3109178358" sldId="266"/>
        </pc:sldMkLst>
      </pc:sldChg>
      <pc:sldChg chg="setBg">
        <pc:chgData name="SMartin@bucyrusschools.org" userId="e7f92540f29992dd" providerId="LiveId" clId="{DE766DFD-5101-497A-9C08-714538E306C9}" dt="2019-01-09T16:40:37.122" v="11"/>
        <pc:sldMkLst>
          <pc:docMk/>
          <pc:sldMk cId="960828363" sldId="267"/>
        </pc:sldMkLst>
      </pc:sldChg>
      <pc:sldChg chg="modSp setBg">
        <pc:chgData name="SMartin@bucyrusschools.org" userId="e7f92540f29992dd" providerId="LiveId" clId="{DE766DFD-5101-497A-9C08-714538E306C9}" dt="2019-01-09T16:42:45.621" v="15"/>
        <pc:sldMkLst>
          <pc:docMk/>
          <pc:sldMk cId="3021293223" sldId="268"/>
        </pc:sldMkLst>
        <pc:spChg chg="mod">
          <ac:chgData name="SMartin@bucyrusschools.org" userId="e7f92540f29992dd" providerId="LiveId" clId="{DE766DFD-5101-497A-9C08-714538E306C9}" dt="2019-01-09T16:39:47.334" v="9" actId="14100"/>
          <ac:spMkLst>
            <pc:docMk/>
            <pc:sldMk cId="3021293223" sldId="268"/>
            <ac:spMk id="6" creationId="{6A3BC0FC-3684-4EBF-BB09-12346E4F9A78}"/>
          </ac:spMkLst>
        </pc:spChg>
      </pc:sldChg>
      <pc:sldChg chg="addSp delSp modSp add mod setBg setClrOvrMap">
        <pc:chgData name="SMartin@bucyrusschools.org" userId="e7f92540f29992dd" providerId="LiveId" clId="{DE766DFD-5101-497A-9C08-714538E306C9}" dt="2019-01-09T16:52:40.709" v="114" actId="26606"/>
        <pc:sldMkLst>
          <pc:docMk/>
          <pc:sldMk cId="4266484129" sldId="269"/>
        </pc:sldMkLst>
        <pc:spChg chg="add del mod">
          <ac:chgData name="SMartin@bucyrusschools.org" userId="e7f92540f29992dd" providerId="LiveId" clId="{DE766DFD-5101-497A-9C08-714538E306C9}" dt="2019-01-09T16:44:40.883" v="23" actId="478"/>
          <ac:spMkLst>
            <pc:docMk/>
            <pc:sldMk cId="4266484129" sldId="269"/>
            <ac:spMk id="4" creationId="{6B165035-2555-44AF-B3EC-9ADD48E2EE8A}"/>
          </ac:spMkLst>
        </pc:spChg>
        <pc:spChg chg="add mod">
          <ac:chgData name="SMartin@bucyrusschools.org" userId="e7f92540f29992dd" providerId="LiveId" clId="{DE766DFD-5101-497A-9C08-714538E306C9}" dt="2019-01-09T16:52:40.709" v="114" actId="26606"/>
          <ac:spMkLst>
            <pc:docMk/>
            <pc:sldMk cId="4266484129" sldId="269"/>
            <ac:spMk id="5" creationId="{7E235E9B-6C77-4557-8F1C-133B1D6A95B8}"/>
          </ac:spMkLst>
        </pc:spChg>
        <pc:spChg chg="add del">
          <ac:chgData name="SMartin@bucyrusschools.org" userId="e7f92540f29992dd" providerId="LiveId" clId="{DE766DFD-5101-497A-9C08-714538E306C9}" dt="2019-01-09T16:52:40.709" v="114" actId="26606"/>
          <ac:spMkLst>
            <pc:docMk/>
            <pc:sldMk cId="4266484129" sldId="269"/>
            <ac:spMk id="10" creationId="{1DB7C82F-AB7E-4F0C-B829-FA1B9C415180}"/>
          </ac:spMkLst>
        </pc:spChg>
        <pc:spChg chg="add del">
          <ac:chgData name="SMartin@bucyrusschools.org" userId="e7f92540f29992dd" providerId="LiveId" clId="{DE766DFD-5101-497A-9C08-714538E306C9}" dt="2019-01-09T16:52:40.709" v="114" actId="26606"/>
          <ac:spMkLst>
            <pc:docMk/>
            <pc:sldMk cId="4266484129" sldId="269"/>
            <ac:spMk id="15" creationId="{1DB7C82F-AB7E-4F0C-B829-FA1B9C415180}"/>
          </ac:spMkLst>
        </pc:spChg>
        <pc:picChg chg="add del mod ord">
          <ac:chgData name="SMartin@bucyrusschools.org" userId="e7f92540f29992dd" providerId="LiveId" clId="{DE766DFD-5101-497A-9C08-714538E306C9}" dt="2019-01-09T16:45:39.832" v="35" actId="26606"/>
          <ac:picMkLst>
            <pc:docMk/>
            <pc:sldMk cId="4266484129" sldId="269"/>
            <ac:picMk id="3" creationId="{6B1C53C1-1495-4EBC-9149-0C1E7473CD7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2BDC1-2353-4382-B481-DAB61AED9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622A5A-4290-45FF-BA2A-8F7A97C16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19CCE-F7CB-4180-9BAD-C7713C4F5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2F4D2-DDEF-4641-A0B7-C7A3BB8A2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C5466-DB12-4481-BDDF-23BFE81A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5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B8DB5-FB20-44BC-AF86-5DDB3A82B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9490CE-3B10-42D6-BB67-FED7D37D9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96970-04E7-4C3A-97A1-4AB32855F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D33D4-1991-4045-A556-E27B24D0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94CB-7FAD-4773-8E2F-FB46092AD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2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06B8EA-9871-461F-8567-0284AD1B1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98525-8FFA-40A9-B006-F9F0BF1F5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36BAC-8A7B-4101-A9BB-D220BFE03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5504F-7192-41BE-9E3E-4E0AF6FE3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D8DC2-60CE-4C55-B0DA-D848A8CAD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4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FC90E-AC86-4FB8-BB59-833A09322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D0A8F-FCE2-4F20-833F-752ED76C2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963BF-4E34-44BF-ABC9-BE0A889A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E815A-F7B8-4A5F-8A77-984309E4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1DC18-2C54-4C04-814B-EBE0EAF6B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9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BEFEA-C0E4-4874-8657-950F3CC40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00E9A-00C9-4CD6-9828-B957AA053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F0701-F66A-453D-A3DF-61A9CB604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A371E-7C99-4C9B-8B16-7A78DEEF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51ED1-41BC-42F9-B567-47F7DDBC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9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EE066-6657-441F-8688-64C2C0D00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36154-BE2C-4362-98CB-96373B756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65CA38-963F-40E0-99C2-3A50B59CB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BE9B1-F579-4F72-A2AA-97CEF80AC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43134-FAD7-4252-B659-FEC1C6133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04FBE-B493-40E8-84A7-DF46F2437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AB89-AA12-4DBE-B33F-015B458B0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A9AAA-6D93-45C0-9584-96000EE01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2E2A7F-12CD-4B2C-9559-2A585F038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99C147-B326-4380-8119-C408A6994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C819FF-8D88-4BEB-BE1B-99BD6F2BC0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2B6DE0-D463-44D2-B016-9519E0FD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1A4ADC-2864-4941-8536-3E5B355CC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997335-5882-4664-8021-B98971E3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5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BA467-7E49-4508-9F35-A0EA6EE0D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13B89D-8B49-455B-8EF5-791532F8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3F4EAD-916A-443D-B90B-BDC2A3B07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525FC3-B2E5-4A08-AE20-EB8EA839D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6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3B80E1-0320-4C7F-BA3E-1EDAFE203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809F4C-DFA5-486E-9EBA-CC0EFCABF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C0F8C-ABF8-4064-969D-FF6A54D42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64A64-8B19-455E-85C8-7C4FB12F6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58801-51AA-4801-8960-025D465F8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42E94-7E69-4299-8B71-BD68CFD20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BEEFE-B615-47F1-96EE-4E57F80AD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D0F8CC-1D70-4D24-ACA7-F27EA1720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74821-E11C-4FC2-A169-8B2B458A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46BE5-611D-4B2F-BAA2-15660DD5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C7D35-6377-41CE-A734-30D3077C9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61987-5B3C-4FA5-B5FB-D233B46B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72615F-91F3-4E2B-97F9-775E5B901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6323E-6A7D-455D-983C-B311139B5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2B0EA-145C-4265-8DE2-D8D87F7EF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9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77257-8B79-424A-95D5-E8D299191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4F34F-C9BF-4DDA-B3CB-98F8D5ACC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5518E-4CD1-44D4-98F6-1E9BB64C5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4485-A5D2-4373-A9DA-63D6A9D6FD44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26BA6-8080-4DA0-A04C-CDBA594B92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12ECB-983D-4BB0-B3AC-D527D40FF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1175A-30CB-4F91-B195-19A31EE4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4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giraffe-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wtc.wordpress.com/tag/grinch-stole-christma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partpanda.com/clipart_images/clip-art-image-gallery-23770645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arasdoshi.com/2011/10/19/sqlpass-2011-was-amazi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1funny.com/cat-stare/" TargetMode="Externa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edmonsenglish.wordpress.com/category/quiz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19194147-8B99-4FEB-9464-F6853FF1F1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t="15709" b="2804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82AA67B-F91D-418F-9530-09F4E858F039}"/>
              </a:ext>
            </a:extLst>
          </p:cNvPr>
          <p:cNvSpPr/>
          <p:nvPr/>
        </p:nvSpPr>
        <p:spPr>
          <a:xfrm>
            <a:off x="93654" y="2549118"/>
            <a:ext cx="733263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3200" dirty="0">
                <a:latin typeface="Century Gothic" panose="020B0502020202020204" pitchFamily="34" charset="0"/>
              </a:rPr>
              <a:t>Gerald felt so wonderful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His mouth was open wide.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“I am dancing! Yes, I’m dancing!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I AM DANCING!” Gerald cried.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Then, one by one, each animal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who‘d been there at the dance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arrived while Gerald boogied on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And </a:t>
            </a:r>
            <a:r>
              <a:rPr lang="en-US" sz="3200" b="1" dirty="0">
                <a:latin typeface="Century Gothic" panose="020B0502020202020204" pitchFamily="34" charset="0"/>
              </a:rPr>
              <a:t>watched</a:t>
            </a:r>
            <a:r>
              <a:rPr lang="en-US" sz="3200" dirty="0">
                <a:latin typeface="Century Gothic" panose="020B0502020202020204" pitchFamily="34" charset="0"/>
              </a:rPr>
              <a:t> him, quite </a:t>
            </a:r>
            <a:r>
              <a:rPr lang="en-US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entranced.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5A8E1A-46DD-4EA9-B208-50B16A0B8858}"/>
              </a:ext>
            </a:extLst>
          </p:cNvPr>
          <p:cNvSpPr txBox="1"/>
          <p:nvPr/>
        </p:nvSpPr>
        <p:spPr>
          <a:xfrm>
            <a:off x="7426288" y="659011"/>
            <a:ext cx="495298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latin typeface="Century Gothic" panose="020B0502020202020204" pitchFamily="34" charset="0"/>
              </a:rPr>
              <a:t>Entranced</a:t>
            </a:r>
          </a:p>
          <a:p>
            <a:pPr algn="ctr"/>
            <a:r>
              <a:rPr lang="en-US" sz="4400" dirty="0">
                <a:latin typeface="Century Gothic" panose="020B0502020202020204" pitchFamily="34" charset="0"/>
              </a:rPr>
              <a:t>Giraffes Can’t Dance</a:t>
            </a:r>
          </a:p>
          <a:p>
            <a:pPr algn="ctr"/>
            <a:r>
              <a:rPr lang="en-US" sz="1400" dirty="0">
                <a:latin typeface="Century Gothic" panose="020B0502020202020204" pitchFamily="34" charset="0"/>
                <a:hlinkClick r:id="" action="ppaction://hlinkshowjump?jump=firstslide"/>
              </a:rPr>
              <a:t>https://www.youtube.com/watch?v=Zzb5Acl-n70</a:t>
            </a: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4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86899E-7EAB-44DA-9FC0-269E0FE2D088}"/>
              </a:ext>
            </a:extLst>
          </p:cNvPr>
          <p:cNvSpPr txBox="1"/>
          <p:nvPr/>
        </p:nvSpPr>
        <p:spPr>
          <a:xfrm>
            <a:off x="3470313" y="366623"/>
            <a:ext cx="600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EXTRA! EXTRA!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C12267-9076-44F3-B39A-13905408E98D}"/>
              </a:ext>
            </a:extLst>
          </p:cNvPr>
          <p:cNvSpPr/>
          <p:nvPr/>
        </p:nvSpPr>
        <p:spPr>
          <a:xfrm>
            <a:off x="1255923" y="1413063"/>
            <a:ext cx="907789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Century Gothic" panose="020B0502020202020204" pitchFamily="34" charset="0"/>
              </a:rPr>
              <a:t>Gerald swallowed bravely</a:t>
            </a:r>
          </a:p>
          <a:p>
            <a:r>
              <a:rPr lang="en-US" sz="3200" dirty="0">
                <a:effectLst/>
                <a:latin typeface="Century Gothic" panose="020B0502020202020204" pitchFamily="34" charset="0"/>
              </a:rPr>
              <a:t>As he walked toward the floor</a:t>
            </a:r>
          </a:p>
          <a:p>
            <a:r>
              <a:rPr lang="en-US" sz="3200" dirty="0">
                <a:effectLst/>
                <a:latin typeface="Century Gothic" panose="020B0502020202020204" pitchFamily="34" charset="0"/>
              </a:rPr>
              <a:t>But the lions saw him coming,</a:t>
            </a:r>
          </a:p>
          <a:p>
            <a:r>
              <a:rPr lang="en-US" sz="3200" dirty="0">
                <a:effectLst/>
                <a:latin typeface="Century Gothic" panose="020B0502020202020204" pitchFamily="34" charset="0"/>
              </a:rPr>
              <a:t>And they soon began to roar.</a:t>
            </a:r>
          </a:p>
          <a:p>
            <a:r>
              <a:rPr lang="en-US" sz="3200" dirty="0">
                <a:effectLst/>
                <a:latin typeface="Century Gothic" panose="020B0502020202020204" pitchFamily="34" charset="0"/>
              </a:rPr>
              <a:t>“Hey, look at clumsy Gerald,”</a:t>
            </a:r>
          </a:p>
          <a:p>
            <a:r>
              <a:rPr lang="en-US" sz="3200" dirty="0">
                <a:effectLst/>
                <a:latin typeface="Century Gothic" panose="020B0502020202020204" pitchFamily="34" charset="0"/>
              </a:rPr>
              <a:t>the animals all </a:t>
            </a:r>
            <a:r>
              <a:rPr lang="en-US" sz="32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sneered.</a:t>
            </a:r>
          </a:p>
          <a:p>
            <a:r>
              <a:rPr lang="en-US" sz="3200" dirty="0">
                <a:effectLst/>
                <a:latin typeface="Century Gothic" panose="020B0502020202020204" pitchFamily="34" charset="0"/>
              </a:rPr>
              <a:t>“Giraffes can’t dance, you silly fool!</a:t>
            </a:r>
          </a:p>
          <a:p>
            <a:r>
              <a:rPr lang="en-US" sz="3200" dirty="0">
                <a:effectLst/>
                <a:latin typeface="Century Gothic" panose="020B0502020202020204" pitchFamily="34" charset="0"/>
              </a:rPr>
              <a:t>Oh, Gerald, you’re so weird.”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D067E8-B210-4BBC-B057-FAACE74FA2A6}"/>
              </a:ext>
            </a:extLst>
          </p:cNvPr>
          <p:cNvSpPr txBox="1"/>
          <p:nvPr/>
        </p:nvSpPr>
        <p:spPr>
          <a:xfrm rot="19656254">
            <a:off x="7345496" y="1900077"/>
            <a:ext cx="4248839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lgerian" panose="04020705040A02060702" pitchFamily="82" charset="0"/>
              </a:rPr>
              <a:t>Do you notice anything?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DA845576-BB0E-4F12-9D00-B2794321218F}"/>
              </a:ext>
            </a:extLst>
          </p:cNvPr>
          <p:cNvSpPr/>
          <p:nvPr/>
        </p:nvSpPr>
        <p:spPr>
          <a:xfrm flipH="1">
            <a:off x="6096000" y="3888955"/>
            <a:ext cx="1603041" cy="605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9FFB3D3E-F7FA-4A3D-9032-8C3C7A111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9349343" y="4726007"/>
            <a:ext cx="2842657" cy="213199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954F92E-514D-4A0A-BF87-6F935EC00546}"/>
              </a:ext>
            </a:extLst>
          </p:cNvPr>
          <p:cNvSpPr txBox="1"/>
          <p:nvPr/>
        </p:nvSpPr>
        <p:spPr>
          <a:xfrm>
            <a:off x="9658120" y="4125843"/>
            <a:ext cx="2533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REMINDER:</a:t>
            </a:r>
          </a:p>
        </p:txBody>
      </p:sp>
    </p:spTree>
    <p:extLst>
      <p:ext uri="{BB962C8B-B14F-4D97-AF65-F5344CB8AC3E}">
        <p14:creationId xmlns:p14="http://schemas.microsoft.com/office/powerpoint/2010/main" val="96082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ue Thought Bubble Clip Art at Clker.com - vector clip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85" y="930034"/>
            <a:ext cx="6613521" cy="58199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C70FC40-E7C1-4FF2-8801-F2A77DC68377}"/>
              </a:ext>
            </a:extLst>
          </p:cNvPr>
          <p:cNvSpPr txBox="1"/>
          <p:nvPr/>
        </p:nvSpPr>
        <p:spPr>
          <a:xfrm>
            <a:off x="1830383" y="-1609"/>
            <a:ext cx="11146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+mj-lt"/>
              </a:rPr>
              <a:t>WORD OF THE WEEK: Entranced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53144" y="3529371"/>
            <a:ext cx="10598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26549" y="1777448"/>
            <a:ext cx="41441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After reading the passage, what do you think the </a:t>
            </a:r>
            <a:r>
              <a:rPr lang="en-US" sz="4000"/>
              <a:t>word “</a:t>
            </a:r>
            <a:r>
              <a:rPr lang="en-US" sz="4000" b="1"/>
              <a:t>entranced”</a:t>
            </a:r>
            <a:r>
              <a:rPr lang="en-US" sz="4000"/>
              <a:t> </a:t>
            </a:r>
            <a:r>
              <a:rPr lang="en-US" sz="4000" dirty="0"/>
              <a:t>means?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1830383" y="5743300"/>
            <a:ext cx="6531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/>
              <a:t>TURN AND TALK</a:t>
            </a:r>
          </a:p>
        </p:txBody>
      </p:sp>
    </p:spTree>
    <p:extLst>
      <p:ext uri="{BB962C8B-B14F-4D97-AF65-F5344CB8AC3E}">
        <p14:creationId xmlns:p14="http://schemas.microsoft.com/office/powerpoint/2010/main" val="3109178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51956B-1832-4DED-895E-6FDABA7396A9}"/>
              </a:ext>
            </a:extLst>
          </p:cNvPr>
          <p:cNvSpPr txBox="1"/>
          <p:nvPr/>
        </p:nvSpPr>
        <p:spPr>
          <a:xfrm>
            <a:off x="779808" y="2274573"/>
            <a:ext cx="3055110" cy="31700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Here’s a Hint: </a:t>
            </a:r>
          </a:p>
          <a:p>
            <a:endParaRPr lang="en-US" sz="4000" dirty="0"/>
          </a:p>
          <a:p>
            <a:r>
              <a:rPr lang="en-US" sz="4000" dirty="0"/>
              <a:t>In what way is this boy seeing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BC0FC-3684-4EBF-BB09-12346E4F9A78}"/>
              </a:ext>
            </a:extLst>
          </p:cNvPr>
          <p:cNvSpPr txBox="1"/>
          <p:nvPr/>
        </p:nvSpPr>
        <p:spPr>
          <a:xfrm>
            <a:off x="1170713" y="155581"/>
            <a:ext cx="10267600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WORD OF THE WEEK: Entranced</a:t>
            </a:r>
          </a:p>
        </p:txBody>
      </p:sp>
      <p:pic>
        <p:nvPicPr>
          <p:cNvPr id="4" name="Picture 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BAC0F5EE-6B14-4663-8A2E-95670E609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696639" y="1707615"/>
            <a:ext cx="3866002" cy="386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29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E235E9B-6C77-4557-8F1C-133B1D6A95B8}"/>
              </a:ext>
            </a:extLst>
          </p:cNvPr>
          <p:cNvSpPr txBox="1"/>
          <p:nvPr/>
        </p:nvSpPr>
        <p:spPr>
          <a:xfrm>
            <a:off x="6096000" y="2306847"/>
            <a:ext cx="5600678" cy="241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>
                <a:latin typeface="+mj-lt"/>
                <a:ea typeface="+mj-ea"/>
                <a:cs typeface="+mj-cs"/>
              </a:rPr>
              <a:t>ENTRANCED: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>
                <a:latin typeface="+mj-lt"/>
                <a:ea typeface="+mj-ea"/>
                <a:cs typeface="+mj-cs"/>
              </a:rPr>
              <a:t>Filled with delight or wonder.</a:t>
            </a:r>
            <a:endParaRPr lang="en-US" sz="60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boy with his mouth open&#10;&#10;Description automatically generated">
            <a:extLst>
              <a:ext uri="{FF2B5EF4-FFF2-40B4-BE49-F238E27FC236}">
                <a16:creationId xmlns:a16="http://schemas.microsoft.com/office/drawing/2014/main" id="{6B1C53C1-1495-4EBC-9149-0C1E7473CD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18267" r="18267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66484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DC70FC40-E7C1-4FF2-8801-F2A77DC68377}"/>
              </a:ext>
            </a:extLst>
          </p:cNvPr>
          <p:cNvSpPr txBox="1"/>
          <p:nvPr/>
        </p:nvSpPr>
        <p:spPr>
          <a:xfrm>
            <a:off x="473978" y="0"/>
            <a:ext cx="115379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/>
              <a:t>WORD OF THE WEEK: Entranced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53144" y="3529371"/>
            <a:ext cx="10598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02258" y="1326533"/>
            <a:ext cx="3045986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The girl entranced the boy with her beauty. 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4039075" y="4012729"/>
            <a:ext cx="2354320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6000" b="1" dirty="0"/>
              <a:t>TURN </a:t>
            </a:r>
          </a:p>
          <a:p>
            <a:r>
              <a:rPr lang="en-US" sz="6000" b="1" dirty="0"/>
              <a:t>AND </a:t>
            </a:r>
          </a:p>
          <a:p>
            <a:r>
              <a:rPr lang="en-US" sz="6000" b="1" dirty="0"/>
              <a:t>TALK</a:t>
            </a:r>
          </a:p>
        </p:txBody>
      </p:sp>
      <p:pic>
        <p:nvPicPr>
          <p:cNvPr id="10" name="Picture 9" descr="Verbs – definition, types, examples and workshee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571" y="4405332"/>
            <a:ext cx="3789535" cy="2234033"/>
          </a:xfrm>
          <a:prstGeom prst="rect">
            <a:avLst/>
          </a:prstGeom>
        </p:spPr>
      </p:pic>
      <p:pic>
        <p:nvPicPr>
          <p:cNvPr id="11" name="Picture 10" descr="What is a Noun and Types of Noun, Examples and Sentences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571" y="1148478"/>
            <a:ext cx="3839420" cy="21575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173089" y="3545055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OR</a:t>
            </a:r>
          </a:p>
        </p:txBody>
      </p:sp>
      <p:pic>
        <p:nvPicPr>
          <p:cNvPr id="13" name="Picture 12" descr="Scrappers Alley Designs 2: Simple Photo Bubble Tutorial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09" y="1288074"/>
            <a:ext cx="2862883" cy="2862883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473978" y="1344453"/>
            <a:ext cx="24498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Is </a:t>
            </a:r>
            <a:r>
              <a:rPr lang="en-US" sz="4000" b="1" dirty="0"/>
              <a:t>entranced</a:t>
            </a:r>
            <a:r>
              <a:rPr lang="en-US" sz="4000" dirty="0"/>
              <a:t> a noun or a verb?</a:t>
            </a:r>
          </a:p>
        </p:txBody>
      </p:sp>
      <p:pic>
        <p:nvPicPr>
          <p:cNvPr id="5" name="Picture 4" descr="A cat sitting on a white surface&#10;&#10;Description automatically generated">
            <a:extLst>
              <a:ext uri="{FF2B5EF4-FFF2-40B4-BE49-F238E27FC236}">
                <a16:creationId xmlns:a16="http://schemas.microsoft.com/office/drawing/2014/main" id="{CFB0D381-6CCA-4485-960A-60EBFC2813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>
            <a:off x="0" y="4207336"/>
            <a:ext cx="3766370" cy="266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8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0BDE24E-9C53-47A7-A95F-EC6457D23D4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7290229" y="3723847"/>
            <a:ext cx="3214314" cy="248305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148D44A-7870-4D87-B589-1DAED265AFD0}"/>
              </a:ext>
            </a:extLst>
          </p:cNvPr>
          <p:cNvSpPr txBox="1"/>
          <p:nvPr/>
        </p:nvSpPr>
        <p:spPr>
          <a:xfrm>
            <a:off x="1532389" y="385702"/>
            <a:ext cx="912722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latin typeface="+mj-lt"/>
              </a:rPr>
              <a:t>Word Parts </a:t>
            </a:r>
          </a:p>
          <a:p>
            <a:r>
              <a:rPr lang="en-US" sz="4400" dirty="0">
                <a:latin typeface="+mj-lt"/>
              </a:rPr>
              <a:t>Prefixes are added to the beginning of words and change their meanings.</a:t>
            </a:r>
          </a:p>
          <a:p>
            <a:r>
              <a:rPr lang="en-US" sz="4400" dirty="0" err="1">
                <a:latin typeface="+mj-lt"/>
              </a:rPr>
              <a:t>en</a:t>
            </a:r>
            <a:r>
              <a:rPr lang="en-US" sz="4400" dirty="0">
                <a:latin typeface="+mj-lt"/>
              </a:rPr>
              <a:t> = “in”</a:t>
            </a:r>
          </a:p>
          <a:p>
            <a:r>
              <a:rPr lang="en-US" sz="4400">
                <a:latin typeface="+mj-lt"/>
              </a:rPr>
              <a:t>encourage </a:t>
            </a:r>
            <a:r>
              <a:rPr lang="en-US" sz="4400" dirty="0">
                <a:latin typeface="+mj-lt"/>
              </a:rPr>
              <a:t>= “wrongly understood”</a:t>
            </a:r>
          </a:p>
          <a:p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F6EB85B-7A90-4D39-A5CE-5004D3D72742}"/>
              </a:ext>
            </a:extLst>
          </p:cNvPr>
          <p:cNvSpPr/>
          <p:nvPr/>
        </p:nvSpPr>
        <p:spPr>
          <a:xfrm>
            <a:off x="1532388" y="3857105"/>
            <a:ext cx="4702463" cy="23498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381EE6-C8F2-4B12-86F1-B86396CD1613}"/>
              </a:ext>
            </a:extLst>
          </p:cNvPr>
          <p:cNvSpPr txBox="1"/>
          <p:nvPr/>
        </p:nvSpPr>
        <p:spPr>
          <a:xfrm>
            <a:off x="2410689" y="4000953"/>
            <a:ext cx="349965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Can you think of other words that start with “</a:t>
            </a:r>
            <a:r>
              <a:rPr lang="en-US" sz="3200" b="1"/>
              <a:t>en”?</a:t>
            </a:r>
            <a:endParaRPr lang="en-US" sz="3200" b="1" dirty="0"/>
          </a:p>
          <a:p>
            <a:r>
              <a:rPr lang="en-US" sz="3200" b="1" dirty="0"/>
              <a:t>TURN AND TALK</a:t>
            </a:r>
          </a:p>
        </p:txBody>
      </p:sp>
    </p:spTree>
    <p:extLst>
      <p:ext uri="{BB962C8B-B14F-4D97-AF65-F5344CB8AC3E}">
        <p14:creationId xmlns:p14="http://schemas.microsoft.com/office/powerpoint/2010/main" val="74312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245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SMartin@bucyrusschools.org</dc:creator>
  <cp:lastModifiedBy>Sarah Martin</cp:lastModifiedBy>
  <cp:revision>1</cp:revision>
  <dcterms:created xsi:type="dcterms:W3CDTF">2019-01-09T16:45:39Z</dcterms:created>
  <dcterms:modified xsi:type="dcterms:W3CDTF">2019-06-04T13:52:13Z</dcterms:modified>
</cp:coreProperties>
</file>