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59" r:id="rId3"/>
    <p:sldId id="276" r:id="rId4"/>
    <p:sldId id="274" r:id="rId5"/>
    <p:sldId id="269" r:id="rId6"/>
    <p:sldId id="270" r:id="rId7"/>
    <p:sldId id="271" r:id="rId8"/>
    <p:sldId id="272" r:id="rId9"/>
    <p:sldId id="273" r:id="rId10"/>
    <p:sldId id="275" r:id="rId11"/>
    <p:sldId id="277" r:id="rId12"/>
    <p:sldId id="278" r:id="rId13"/>
    <p:sldId id="279" r:id="rId14"/>
    <p:sldId id="280" r:id="rId15"/>
    <p:sldId id="260" r:id="rId16"/>
    <p:sldId id="261" r:id="rId17"/>
    <p:sldId id="262" r:id="rId18"/>
    <p:sldId id="263" r:id="rId19"/>
    <p:sldId id="265" r:id="rId20"/>
    <p:sldId id="264" r:id="rId21"/>
    <p:sldId id="266" r:id="rId22"/>
    <p:sldId id="267"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varScale="1">
        <p:scale>
          <a:sx n="73" d="100"/>
          <a:sy n="73" d="100"/>
        </p:scale>
        <p:origin x="21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4/25/2020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94469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15</a:t>
            </a:fld>
            <a:endParaRPr lang="en-US"/>
          </a:p>
        </p:txBody>
      </p:sp>
    </p:spTree>
    <p:extLst>
      <p:ext uri="{BB962C8B-B14F-4D97-AF65-F5344CB8AC3E}">
        <p14:creationId xmlns:p14="http://schemas.microsoft.com/office/powerpoint/2010/main" val="658237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Reading vocabulary</a:t>
            </a:r>
          </a:p>
          <a:p>
            <a:pPr marL="171450" indent="-171450">
              <a:buFont typeface="Arial" panose="020B0604020202020204" pitchFamily="34" charset="0"/>
              <a:buChar char="•"/>
            </a:pPr>
            <a:r>
              <a:rPr lang="en-US" dirty="0"/>
              <a:t>Listening vocabulary</a:t>
            </a:r>
          </a:p>
          <a:p>
            <a:pPr marL="171450" indent="-171450">
              <a:buFont typeface="Arial" panose="020B0604020202020204" pitchFamily="34" charset="0"/>
              <a:buChar char="•"/>
            </a:pPr>
            <a:r>
              <a:rPr lang="en-US" dirty="0"/>
              <a:t>Speaking vocabulary</a:t>
            </a:r>
          </a:p>
          <a:p>
            <a:pPr marL="171450" indent="-171450">
              <a:buFont typeface="Arial" panose="020B0604020202020204" pitchFamily="34" charset="0"/>
              <a:buChar char="•"/>
            </a:pPr>
            <a:r>
              <a:rPr lang="en-US" dirty="0"/>
              <a:t>Writing vocabulary</a:t>
            </a:r>
          </a:p>
        </p:txBody>
      </p:sp>
      <p:sp>
        <p:nvSpPr>
          <p:cNvPr id="4" name="Slide Number Placeholder 3"/>
          <p:cNvSpPr>
            <a:spLocks noGrp="1"/>
          </p:cNvSpPr>
          <p:nvPr>
            <p:ph type="sldNum" sz="quarter" idx="10"/>
          </p:nvPr>
        </p:nvSpPr>
        <p:spPr/>
        <p:txBody>
          <a:bodyPr/>
          <a:lstStyle/>
          <a:p>
            <a:fld id="{E0746DE6-3336-457D-A091-FA20AC1C536E}" type="slidenum">
              <a:rPr lang="en-US" smtClean="0"/>
              <a:t>16</a:t>
            </a:fld>
            <a:endParaRPr lang="en-US"/>
          </a:p>
        </p:txBody>
      </p:sp>
    </p:spTree>
    <p:extLst>
      <p:ext uri="{BB962C8B-B14F-4D97-AF65-F5344CB8AC3E}">
        <p14:creationId xmlns:p14="http://schemas.microsoft.com/office/powerpoint/2010/main" val="1077394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Native-language vocabulary</a:t>
            </a:r>
          </a:p>
          <a:p>
            <a:pPr marL="171450" indent="-171450">
              <a:buFont typeface="Arial" panose="020B0604020202020204" pitchFamily="34" charset="0"/>
              <a:buChar char="•"/>
            </a:pPr>
            <a:r>
              <a:rPr lang="en-US" dirty="0"/>
              <a:t>Foreign-language vocabulary</a:t>
            </a:r>
          </a:p>
          <a:p>
            <a:pPr marL="171450" indent="-171450">
              <a:buFont typeface="Arial" panose="020B0604020202020204" pitchFamily="34" charset="0"/>
              <a:buChar char="•"/>
            </a:pPr>
            <a:r>
              <a:rPr lang="en-US" dirty="0"/>
              <a:t>Word lists</a:t>
            </a:r>
          </a:p>
        </p:txBody>
      </p:sp>
      <p:sp>
        <p:nvSpPr>
          <p:cNvPr id="4" name="Slide Number Placeholder 3"/>
          <p:cNvSpPr>
            <a:spLocks noGrp="1"/>
          </p:cNvSpPr>
          <p:nvPr>
            <p:ph type="sldNum" sz="quarter" idx="10"/>
          </p:nvPr>
        </p:nvSpPr>
        <p:spPr/>
        <p:txBody>
          <a:bodyPr/>
          <a:lstStyle/>
          <a:p>
            <a:fld id="{E0746DE6-3336-457D-A091-FA20AC1C536E}" type="slidenum">
              <a:rPr lang="en-US" smtClean="0"/>
              <a:t>19</a:t>
            </a:fld>
            <a:endParaRPr lang="en-US"/>
          </a:p>
        </p:txBody>
      </p:sp>
    </p:spTree>
    <p:extLst>
      <p:ext uri="{BB962C8B-B14F-4D97-AF65-F5344CB8AC3E}">
        <p14:creationId xmlns:p14="http://schemas.microsoft.com/office/powerpoint/2010/main" val="770634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55EDF9-3D79-45DA-8367-2F63551C4C7D}"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72893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359517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36946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08130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55EDF9-3D79-45DA-8367-2F63551C4C7D}"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4036214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55EDF9-3D79-45DA-8367-2F63551C4C7D}"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01091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55EDF9-3D79-45DA-8367-2F63551C4C7D}" type="datetimeFigureOut">
              <a:rPr lang="en-US" smtClean="0"/>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6720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55EDF9-3D79-45DA-8367-2F63551C4C7D}" type="datetimeFigureOut">
              <a:rPr lang="en-US" smtClean="0"/>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1572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5EDF9-3D79-45DA-8367-2F63551C4C7D}" type="datetimeFigureOut">
              <a:rPr lang="en-US" smtClean="0"/>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46309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55EDF9-3D79-45DA-8367-2F63551C4C7D}"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19758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55EDF9-3D79-45DA-8367-2F63551C4C7D}"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12874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5EDF9-3D79-45DA-8367-2F63551C4C7D}" type="datetimeFigureOut">
              <a:rPr lang="en-US" smtClean="0"/>
              <a:t>4/25/2020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2CBF5-17B8-4387-88A6-ABF9F8C64D5A}" type="slidenum">
              <a:rPr lang="en-US" smtClean="0"/>
              <a:t>‹#›</a:t>
            </a:fld>
            <a:endParaRPr lang="en-US"/>
          </a:p>
        </p:txBody>
      </p:sp>
    </p:spTree>
    <p:extLst>
      <p:ext uri="{BB962C8B-B14F-4D97-AF65-F5344CB8AC3E}">
        <p14:creationId xmlns:p14="http://schemas.microsoft.com/office/powerpoint/2010/main" val="697478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eachingchannel.org/video/total-physical-response-vocabulary"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043663"/>
            <a:ext cx="6105194" cy="2031055"/>
          </a:xfrm>
        </p:spPr>
        <p:txBody>
          <a:bodyPr>
            <a:normAutofit/>
          </a:bodyPr>
          <a:lstStyle/>
          <a:p>
            <a:r>
              <a:rPr lang="en-US">
                <a:solidFill>
                  <a:srgbClr val="FFFFFF"/>
                </a:solidFill>
              </a:rPr>
              <a:t>Vocabulary</a:t>
            </a:r>
          </a:p>
        </p:txBody>
      </p:sp>
    </p:spTree>
    <p:extLst>
      <p:ext uri="{BB962C8B-B14F-4D97-AF65-F5344CB8AC3E}">
        <p14:creationId xmlns:p14="http://schemas.microsoft.com/office/powerpoint/2010/main" val="1377045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Strategies</a:t>
            </a:r>
          </a:p>
        </p:txBody>
      </p:sp>
      <p:sp>
        <p:nvSpPr>
          <p:cNvPr id="3" name="Content Placeholder 2"/>
          <p:cNvSpPr>
            <a:spLocks noGrp="1"/>
          </p:cNvSpPr>
          <p:nvPr>
            <p:ph type="body" idx="1"/>
          </p:nvPr>
        </p:nvSpPr>
        <p:spPr>
          <a:xfrm>
            <a:off x="6090574" y="801866"/>
            <a:ext cx="5755062" cy="5230634"/>
          </a:xfrm>
        </p:spPr>
        <p:txBody>
          <a:bodyPr anchor="ctr">
            <a:noAutofit/>
          </a:bodyPr>
          <a:lstStyle/>
          <a:p>
            <a:pPr marL="0" indent="0">
              <a:buNone/>
            </a:pPr>
            <a:r>
              <a:rPr lang="en-US" b="1" u="sng" dirty="0"/>
              <a:t>Interactive Read-</a:t>
            </a:r>
            <a:r>
              <a:rPr lang="en-US" b="1" u="sng" dirty="0" err="1"/>
              <a:t>Alouds</a:t>
            </a:r>
            <a:endParaRPr lang="en-US" b="1" u="sng" dirty="0"/>
          </a:p>
          <a:p>
            <a:r>
              <a:rPr lang="en-US" dirty="0"/>
              <a:t>When engaging students in interactive read-</a:t>
            </a:r>
            <a:r>
              <a:rPr lang="en-US" dirty="0" err="1"/>
              <a:t>alouds</a:t>
            </a:r>
            <a:r>
              <a:rPr lang="en-US" dirty="0"/>
              <a:t>, teachers should formulate questions that will lead students to determine the meaning of unknown words.  </a:t>
            </a:r>
          </a:p>
          <a:p>
            <a:r>
              <a:rPr lang="en-US" dirty="0"/>
              <a:t>The retention of information gained is most likely due to, at least in part, to the fact that the students are engaged in the discussion.</a:t>
            </a:r>
          </a:p>
          <a:p>
            <a:r>
              <a:rPr lang="en-US" dirty="0"/>
              <a:t>By making connections, students will more likely retain the meaning of the new vocabulary.</a:t>
            </a:r>
            <a:endParaRPr lang="en-US" sz="2400" dirty="0"/>
          </a:p>
        </p:txBody>
      </p:sp>
    </p:spTree>
    <p:extLst>
      <p:ext uri="{BB962C8B-B14F-4D97-AF65-F5344CB8AC3E}">
        <p14:creationId xmlns:p14="http://schemas.microsoft.com/office/powerpoint/2010/main" val="2062996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Strategies</a:t>
            </a:r>
          </a:p>
        </p:txBody>
      </p:sp>
      <p:sp>
        <p:nvSpPr>
          <p:cNvPr id="3" name="Content Placeholder 2"/>
          <p:cNvSpPr>
            <a:spLocks noGrp="1"/>
          </p:cNvSpPr>
          <p:nvPr>
            <p:ph type="body" idx="1"/>
          </p:nvPr>
        </p:nvSpPr>
        <p:spPr>
          <a:xfrm>
            <a:off x="6090574" y="801866"/>
            <a:ext cx="5755062" cy="5230634"/>
          </a:xfrm>
        </p:spPr>
        <p:txBody>
          <a:bodyPr anchor="ctr">
            <a:noAutofit/>
          </a:bodyPr>
          <a:lstStyle/>
          <a:p>
            <a:pPr marL="0" indent="0">
              <a:buNone/>
            </a:pPr>
            <a:r>
              <a:rPr lang="en-US" b="1" u="sng" dirty="0"/>
              <a:t>Frequency of Exposure</a:t>
            </a:r>
          </a:p>
          <a:p>
            <a:r>
              <a:rPr lang="en-US" dirty="0"/>
              <a:t>Students who have more contact with specific, targeted vocabulary words make more progress in defining and retaining their meanings. </a:t>
            </a:r>
          </a:p>
          <a:p>
            <a:r>
              <a:rPr lang="en-US" dirty="0"/>
              <a:t>The frequency words appear in text corresponds to the likelihood that students will remember them. </a:t>
            </a:r>
          </a:p>
          <a:p>
            <a:r>
              <a:rPr lang="en-US" dirty="0"/>
              <a:t>Revisiting the word multiple times in different contexts will help to incrementally improve students’ knowledge and repair any misunderstanding.</a:t>
            </a:r>
            <a:endParaRPr lang="en-US" sz="2400" dirty="0"/>
          </a:p>
        </p:txBody>
      </p:sp>
    </p:spTree>
    <p:extLst>
      <p:ext uri="{BB962C8B-B14F-4D97-AF65-F5344CB8AC3E}">
        <p14:creationId xmlns:p14="http://schemas.microsoft.com/office/powerpoint/2010/main" val="333993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Strategies</a:t>
            </a:r>
          </a:p>
        </p:txBody>
      </p:sp>
      <p:sp>
        <p:nvSpPr>
          <p:cNvPr id="3" name="Content Placeholder 2"/>
          <p:cNvSpPr>
            <a:spLocks noGrp="1"/>
          </p:cNvSpPr>
          <p:nvPr>
            <p:ph type="body" idx="1"/>
          </p:nvPr>
        </p:nvSpPr>
        <p:spPr>
          <a:xfrm>
            <a:off x="6090574" y="801866"/>
            <a:ext cx="5755062" cy="5230634"/>
          </a:xfrm>
        </p:spPr>
        <p:txBody>
          <a:bodyPr anchor="ctr">
            <a:noAutofit/>
          </a:bodyPr>
          <a:lstStyle/>
          <a:p>
            <a:pPr marL="0" indent="0">
              <a:buNone/>
            </a:pPr>
            <a:r>
              <a:rPr lang="en-US" sz="2400" b="1" u="sng" dirty="0"/>
              <a:t>Word-Learning Strategies</a:t>
            </a:r>
          </a:p>
          <a:p>
            <a:r>
              <a:rPr lang="en-US" sz="2400" dirty="0"/>
              <a:t>Context clues and morphological analysis can help students determine the meanings of new vocabulary words.  </a:t>
            </a:r>
          </a:p>
          <a:p>
            <a:r>
              <a:rPr lang="en-US" sz="2400" dirty="0"/>
              <a:t>Teaching context clues includes instructing students to use pictures and text (paragraphs, sentences, phrases, and words) to define words.</a:t>
            </a:r>
          </a:p>
          <a:p>
            <a:r>
              <a:rPr lang="en-US" sz="2400" dirty="0"/>
              <a:t>Morphological awareness, or being able to determine word parts, is an integral part in students being able to figure out meanings of unknown words.  </a:t>
            </a:r>
          </a:p>
          <a:p>
            <a:r>
              <a:rPr lang="en-US" sz="2400" dirty="0"/>
              <a:t>Explicit instruction in morphological awareness was needed for this strategy to be effective.</a:t>
            </a:r>
          </a:p>
        </p:txBody>
      </p:sp>
    </p:spTree>
    <p:extLst>
      <p:ext uri="{BB962C8B-B14F-4D97-AF65-F5344CB8AC3E}">
        <p14:creationId xmlns:p14="http://schemas.microsoft.com/office/powerpoint/2010/main" val="184815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Strategies</a:t>
            </a:r>
          </a:p>
        </p:txBody>
      </p:sp>
      <p:sp>
        <p:nvSpPr>
          <p:cNvPr id="3" name="Content Placeholder 2"/>
          <p:cNvSpPr>
            <a:spLocks noGrp="1"/>
          </p:cNvSpPr>
          <p:nvPr>
            <p:ph type="body" idx="1"/>
          </p:nvPr>
        </p:nvSpPr>
        <p:spPr>
          <a:xfrm>
            <a:off x="6090574" y="801866"/>
            <a:ext cx="5755062" cy="5230634"/>
          </a:xfrm>
        </p:spPr>
        <p:txBody>
          <a:bodyPr anchor="ctr">
            <a:noAutofit/>
          </a:bodyPr>
          <a:lstStyle/>
          <a:p>
            <a:pPr marL="0" indent="0">
              <a:buNone/>
            </a:pPr>
            <a:r>
              <a:rPr lang="en-US" b="1" u="sng" dirty="0"/>
              <a:t>Graphic Organizers</a:t>
            </a:r>
          </a:p>
          <a:p>
            <a:r>
              <a:rPr lang="en-US" dirty="0"/>
              <a:t>Many, many, many…</a:t>
            </a:r>
          </a:p>
          <a:p>
            <a:endParaRPr lang="en-US" dirty="0"/>
          </a:p>
          <a:p>
            <a:endParaRPr lang="en-US" dirty="0"/>
          </a:p>
        </p:txBody>
      </p:sp>
    </p:spTree>
    <p:extLst>
      <p:ext uri="{BB962C8B-B14F-4D97-AF65-F5344CB8AC3E}">
        <p14:creationId xmlns:p14="http://schemas.microsoft.com/office/powerpoint/2010/main" val="3886732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Strategies</a:t>
            </a:r>
          </a:p>
        </p:txBody>
      </p:sp>
      <p:sp>
        <p:nvSpPr>
          <p:cNvPr id="3" name="Content Placeholder 2"/>
          <p:cNvSpPr>
            <a:spLocks noGrp="1"/>
          </p:cNvSpPr>
          <p:nvPr>
            <p:ph type="body" idx="1"/>
          </p:nvPr>
        </p:nvSpPr>
        <p:spPr>
          <a:xfrm>
            <a:off x="6090574" y="801866"/>
            <a:ext cx="5755062" cy="5230634"/>
          </a:xfrm>
        </p:spPr>
        <p:txBody>
          <a:bodyPr anchor="ctr">
            <a:noAutofit/>
          </a:bodyPr>
          <a:lstStyle/>
          <a:p>
            <a:pPr marL="0" indent="0">
              <a:buNone/>
            </a:pPr>
            <a:r>
              <a:rPr lang="en-US" b="1" u="sng" dirty="0"/>
              <a:t>Total Physical Response</a:t>
            </a:r>
          </a:p>
          <a:p>
            <a:pPr marL="0" indent="0">
              <a:buNone/>
            </a:pPr>
            <a:r>
              <a:rPr lang="en-US" dirty="0">
                <a:hlinkClick r:id="rId3"/>
              </a:rPr>
              <a:t>https://www.teachingchannel.org/video/total-physical-response-vocabulary</a:t>
            </a:r>
            <a:endParaRPr lang="en-US" dirty="0"/>
          </a:p>
          <a:p>
            <a:pPr marL="0" indent="0">
              <a:buNone/>
            </a:pPr>
            <a:endParaRPr lang="en-US" dirty="0"/>
          </a:p>
          <a:p>
            <a:pPr marL="0" indent="0">
              <a:buNone/>
            </a:pPr>
            <a:r>
              <a:rPr lang="en-US" dirty="0">
                <a:hlinkClick r:id="rId4" action="ppaction://hlinksldjump"/>
              </a:rPr>
              <a:t>http://www.theteachertoolkit.com/index.php/tool/total-physical-response-tpr</a:t>
            </a:r>
            <a:endParaRPr lang="en-US" dirty="0"/>
          </a:p>
        </p:txBody>
      </p:sp>
    </p:spTree>
    <p:extLst>
      <p:ext uri="{BB962C8B-B14F-4D97-AF65-F5344CB8AC3E}">
        <p14:creationId xmlns:p14="http://schemas.microsoft.com/office/powerpoint/2010/main" val="2942172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sp>
        <p:nvSpPr>
          <p:cNvPr id="3" name="Content Placeholder 2"/>
          <p:cNvSpPr>
            <a:spLocks noGrp="1"/>
          </p:cNvSpPr>
          <p:nvPr>
            <p:ph idx="1"/>
          </p:nvPr>
        </p:nvSpPr>
        <p:spPr>
          <a:xfrm>
            <a:off x="6090574" y="801866"/>
            <a:ext cx="5306084" cy="5230634"/>
          </a:xfrm>
        </p:spPr>
        <p:txBody>
          <a:bodyPr anchor="ctr">
            <a:normAutofit fontScale="85000" lnSpcReduction="20000"/>
          </a:bodyPr>
          <a:lstStyle/>
          <a:p>
            <a:pPr marL="0" indent="0">
              <a:buNone/>
            </a:pPr>
            <a:r>
              <a:rPr lang="en-US" b="1" u="sng" dirty="0"/>
              <a:t>Assess Vocabulary Through Writing</a:t>
            </a:r>
          </a:p>
          <a:p>
            <a:pPr>
              <a:lnSpc>
                <a:spcPct val="120000"/>
              </a:lnSpc>
            </a:pPr>
            <a:r>
              <a:rPr lang="en-US" dirty="0"/>
              <a:t>Tally the number of mature </a:t>
            </a:r>
            <a:r>
              <a:rPr lang="en-US" dirty="0" err="1"/>
              <a:t>wordsa</a:t>
            </a:r>
            <a:r>
              <a:rPr lang="en-US" dirty="0"/>
              <a:t> student used in a timed writing sample in response to a specific prompt. </a:t>
            </a:r>
          </a:p>
          <a:p>
            <a:pPr>
              <a:lnSpc>
                <a:spcPct val="120000"/>
              </a:lnSpc>
            </a:pPr>
            <a:r>
              <a:rPr lang="en-US" dirty="0"/>
              <a:t>In this approach, the teacher (a) provides a uniform writing prompt, (b) instructs students to think about the prompt for one minute, and (c) provides three minutes for students to write. </a:t>
            </a:r>
          </a:p>
          <a:p>
            <a:pPr>
              <a:lnSpc>
                <a:spcPct val="120000"/>
              </a:lnSpc>
            </a:pPr>
            <a:r>
              <a:rPr lang="en-US" dirty="0"/>
              <a:t>However, giving students a specified writing prompt might not assess the full depth of their writing skills. </a:t>
            </a:r>
            <a:endParaRPr lang="en-US" sz="4000" dirty="0">
              <a:solidFill>
                <a:srgbClr val="000000"/>
              </a:solidFill>
            </a:endParaRPr>
          </a:p>
          <a:p>
            <a:endParaRPr lang="en-US" sz="4000" dirty="0">
              <a:solidFill>
                <a:srgbClr val="000000"/>
              </a:solidFill>
            </a:endParaRPr>
          </a:p>
        </p:txBody>
      </p:sp>
    </p:spTree>
    <p:extLst>
      <p:ext uri="{BB962C8B-B14F-4D97-AF65-F5344CB8AC3E}">
        <p14:creationId xmlns:p14="http://schemas.microsoft.com/office/powerpoint/2010/main" val="3722689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sp>
        <p:nvSpPr>
          <p:cNvPr id="3" name="Content Placeholder 2"/>
          <p:cNvSpPr>
            <a:spLocks noGrp="1"/>
          </p:cNvSpPr>
          <p:nvPr>
            <p:ph idx="1"/>
          </p:nvPr>
        </p:nvSpPr>
        <p:spPr>
          <a:xfrm>
            <a:off x="6090574" y="801866"/>
            <a:ext cx="5306084" cy="5230634"/>
          </a:xfrm>
        </p:spPr>
        <p:txBody>
          <a:bodyPr anchor="ctr">
            <a:normAutofit/>
          </a:bodyPr>
          <a:lstStyle/>
          <a:p>
            <a:r>
              <a:rPr lang="en-US" dirty="0"/>
              <a:t>An alternative is to read a short story, ask students to write brief phrases about any connections that came to mind as they listened to that story.	 </a:t>
            </a:r>
          </a:p>
          <a:p>
            <a:r>
              <a:rPr lang="en-US" dirty="0"/>
              <a:t>Have them talk about their connections with a classmate, and after several minutes of sharing, tell students to select one connection to write extensively about. Set the timer for five minutes. </a:t>
            </a:r>
          </a:p>
        </p:txBody>
      </p:sp>
    </p:spTree>
    <p:extLst>
      <p:ext uri="{BB962C8B-B14F-4D97-AF65-F5344CB8AC3E}">
        <p14:creationId xmlns:p14="http://schemas.microsoft.com/office/powerpoint/2010/main" val="2347237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pic>
        <p:nvPicPr>
          <p:cNvPr id="4" name="Content Placeholder 3">
            <a:extLst>
              <a:ext uri="{FF2B5EF4-FFF2-40B4-BE49-F238E27FC236}">
                <a16:creationId xmlns:a16="http://schemas.microsoft.com/office/drawing/2014/main" id="{3D412FFC-89B3-47C2-92B3-9AC70E0B6D8F}"/>
              </a:ext>
            </a:extLst>
          </p:cNvPr>
          <p:cNvPicPr>
            <a:picLocks noGrp="1" noChangeAspect="1"/>
          </p:cNvPicPr>
          <p:nvPr>
            <p:ph idx="1"/>
          </p:nvPr>
        </p:nvPicPr>
        <p:blipFill>
          <a:blip r:embed="rId3"/>
          <a:stretch>
            <a:fillRect/>
          </a:stretch>
        </p:blipFill>
        <p:spPr>
          <a:xfrm>
            <a:off x="5281634" y="931025"/>
            <a:ext cx="6818871" cy="4896197"/>
          </a:xfrm>
          <a:prstGeom prst="rect">
            <a:avLst/>
          </a:prstGeom>
        </p:spPr>
      </p:pic>
    </p:spTree>
    <p:extLst>
      <p:ext uri="{BB962C8B-B14F-4D97-AF65-F5344CB8AC3E}">
        <p14:creationId xmlns:p14="http://schemas.microsoft.com/office/powerpoint/2010/main" val="508151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sp>
        <p:nvSpPr>
          <p:cNvPr id="3" name="Content Placeholder 2"/>
          <p:cNvSpPr>
            <a:spLocks noGrp="1"/>
          </p:cNvSpPr>
          <p:nvPr>
            <p:ph idx="1"/>
          </p:nvPr>
        </p:nvSpPr>
        <p:spPr>
          <a:xfrm>
            <a:off x="6090573" y="801866"/>
            <a:ext cx="5597121" cy="5230634"/>
          </a:xfrm>
        </p:spPr>
        <p:txBody>
          <a:bodyPr anchor="ctr">
            <a:normAutofit/>
          </a:bodyPr>
          <a:lstStyle/>
          <a:p>
            <a:pPr marL="0" indent="0">
              <a:buNone/>
            </a:pPr>
            <a:r>
              <a:rPr lang="en-US" b="1" u="sng" dirty="0"/>
              <a:t>Assess Knowledge of Specific Words</a:t>
            </a:r>
          </a:p>
          <a:p>
            <a:r>
              <a:rPr lang="en-US" dirty="0"/>
              <a:t>One assessment that uses specific vocabulary words, which is sensitive to incremental vocabulary growth and uses self-reporting, is the vocabulary knowledge scale</a:t>
            </a:r>
          </a:p>
          <a:p>
            <a:endParaRPr sz="2400" dirty="0">
              <a:solidFill>
                <a:srgbClr val="000000"/>
              </a:solidFill>
            </a:endParaRPr>
          </a:p>
        </p:txBody>
      </p:sp>
    </p:spTree>
    <p:extLst>
      <p:ext uri="{BB962C8B-B14F-4D97-AF65-F5344CB8AC3E}">
        <p14:creationId xmlns:p14="http://schemas.microsoft.com/office/powerpoint/2010/main" val="1593490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sp>
        <p:nvSpPr>
          <p:cNvPr id="3" name="Content Placeholder 2"/>
          <p:cNvSpPr>
            <a:spLocks noGrp="1"/>
          </p:cNvSpPr>
          <p:nvPr>
            <p:ph idx="1"/>
          </p:nvPr>
        </p:nvSpPr>
        <p:spPr>
          <a:xfrm>
            <a:off x="6090574" y="801866"/>
            <a:ext cx="5306084" cy="5230634"/>
          </a:xfrm>
        </p:spPr>
        <p:txBody>
          <a:bodyPr anchor="ctr">
            <a:normAutofit/>
          </a:bodyPr>
          <a:lstStyle/>
          <a:p>
            <a:r>
              <a:rPr lang="en-US" sz="2400" dirty="0">
                <a:solidFill>
                  <a:srgbClr val="000000"/>
                </a:solidFill>
              </a:rPr>
              <a:t>Look in the slide notes below for topics to consider talking about</a:t>
            </a:r>
          </a:p>
        </p:txBody>
      </p:sp>
      <p:pic>
        <p:nvPicPr>
          <p:cNvPr id="4" name="Picture 3">
            <a:extLst>
              <a:ext uri="{FF2B5EF4-FFF2-40B4-BE49-F238E27FC236}">
                <a16:creationId xmlns:a16="http://schemas.microsoft.com/office/drawing/2014/main" id="{101A10D3-625B-42CF-B679-87E6BD370BA8}"/>
              </a:ext>
            </a:extLst>
          </p:cNvPr>
          <p:cNvPicPr>
            <a:picLocks noChangeAspect="1"/>
          </p:cNvPicPr>
          <p:nvPr/>
        </p:nvPicPr>
        <p:blipFill>
          <a:blip r:embed="rId4"/>
          <a:stretch>
            <a:fillRect/>
          </a:stretch>
        </p:blipFill>
        <p:spPr>
          <a:xfrm>
            <a:off x="3867150" y="950734"/>
            <a:ext cx="8324850" cy="5105400"/>
          </a:xfrm>
          <a:prstGeom prst="rect">
            <a:avLst/>
          </a:prstGeom>
        </p:spPr>
      </p:pic>
    </p:spTree>
    <p:extLst>
      <p:ext uri="{BB962C8B-B14F-4D97-AF65-F5344CB8AC3E}">
        <p14:creationId xmlns:p14="http://schemas.microsoft.com/office/powerpoint/2010/main" val="2124255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Instruction</a:t>
            </a:r>
          </a:p>
        </p:txBody>
      </p:sp>
      <p:sp>
        <p:nvSpPr>
          <p:cNvPr id="3" name="Content Placeholder 2"/>
          <p:cNvSpPr>
            <a:spLocks noGrp="1"/>
          </p:cNvSpPr>
          <p:nvPr>
            <p:ph type="body" idx="1"/>
          </p:nvPr>
        </p:nvSpPr>
        <p:spPr>
          <a:xfrm>
            <a:off x="6090574" y="801866"/>
            <a:ext cx="5755062" cy="5230634"/>
          </a:xfrm>
        </p:spPr>
        <p:txBody>
          <a:bodyPr anchor="ctr">
            <a:normAutofit/>
          </a:bodyPr>
          <a:lstStyle/>
          <a:p>
            <a:pPr marL="0" indent="0">
              <a:buNone/>
            </a:pPr>
            <a:r>
              <a:rPr lang="en-US" b="1" u="sng" dirty="0">
                <a:solidFill>
                  <a:srgbClr val="000000"/>
                </a:solidFill>
              </a:rPr>
              <a:t>Research on Vocabulary Instruction</a:t>
            </a:r>
          </a:p>
          <a:p>
            <a:r>
              <a:rPr lang="en-US" dirty="0"/>
              <a:t>There is often a gap in the background knowledge of students from low socioeconomic families to as compared to students from more well-to-do families. </a:t>
            </a:r>
          </a:p>
          <a:p>
            <a:r>
              <a:rPr lang="en-US" dirty="0"/>
              <a:t>The gap that grows in student achievement as they progress through school is actually a gap in language development. </a:t>
            </a:r>
          </a:p>
        </p:txBody>
      </p:sp>
    </p:spTree>
    <p:extLst>
      <p:ext uri="{BB962C8B-B14F-4D97-AF65-F5344CB8AC3E}">
        <p14:creationId xmlns:p14="http://schemas.microsoft.com/office/powerpoint/2010/main" val="562650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pic>
        <p:nvPicPr>
          <p:cNvPr id="4" name="Content Placeholder 3">
            <a:extLst>
              <a:ext uri="{FF2B5EF4-FFF2-40B4-BE49-F238E27FC236}">
                <a16:creationId xmlns:a16="http://schemas.microsoft.com/office/drawing/2014/main" id="{3FB3E200-71FA-4ADC-B782-5324A039F16E}"/>
              </a:ext>
            </a:extLst>
          </p:cNvPr>
          <p:cNvPicPr>
            <a:picLocks noGrp="1" noChangeAspect="1"/>
          </p:cNvPicPr>
          <p:nvPr>
            <p:ph idx="1"/>
          </p:nvPr>
        </p:nvPicPr>
        <p:blipFill>
          <a:blip r:embed="rId3"/>
          <a:stretch>
            <a:fillRect/>
          </a:stretch>
        </p:blipFill>
        <p:spPr>
          <a:xfrm>
            <a:off x="5141304" y="1130531"/>
            <a:ext cx="7050695" cy="5178829"/>
          </a:xfrm>
          <a:prstGeom prst="rect">
            <a:avLst/>
          </a:prstGeom>
        </p:spPr>
      </p:pic>
    </p:spTree>
    <p:extLst>
      <p:ext uri="{BB962C8B-B14F-4D97-AF65-F5344CB8AC3E}">
        <p14:creationId xmlns:p14="http://schemas.microsoft.com/office/powerpoint/2010/main" val="219055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sp>
        <p:nvSpPr>
          <p:cNvPr id="3" name="Content Placeholder 2"/>
          <p:cNvSpPr>
            <a:spLocks noGrp="1"/>
          </p:cNvSpPr>
          <p:nvPr>
            <p:ph type="body" idx="1"/>
          </p:nvPr>
        </p:nvSpPr>
        <p:spPr>
          <a:xfrm>
            <a:off x="6090574" y="801866"/>
            <a:ext cx="5306084" cy="5230634"/>
          </a:xfrm>
        </p:spPr>
        <p:txBody>
          <a:bodyPr anchor="ctr">
            <a:normAutofit fontScale="92500" lnSpcReduction="10000"/>
          </a:bodyPr>
          <a:lstStyle/>
          <a:p>
            <a:pPr marL="0" indent="0">
              <a:buNone/>
            </a:pPr>
            <a:r>
              <a:rPr lang="en-US" b="1" u="sng" dirty="0"/>
              <a:t>Assess the Knowledge of Word Parts</a:t>
            </a:r>
          </a:p>
          <a:p>
            <a:r>
              <a:rPr lang="en-US" dirty="0"/>
              <a:t>One informal assessment of student knowledge of word parts word mapping. </a:t>
            </a:r>
          </a:p>
          <a:p>
            <a:r>
              <a:rPr lang="en-US" dirty="0"/>
              <a:t>Teachers develop an assessment of five words containing common prefixes, roots, and suffixes or words using common affixes. </a:t>
            </a:r>
          </a:p>
          <a:p>
            <a:r>
              <a:rPr lang="en-US" dirty="0"/>
              <a:t>Students subdivide each word into its meaningful parts, write the meaning for each part, and write the meaning of the entire word, as they have determined it based on their understanding of the parts. </a:t>
            </a:r>
          </a:p>
          <a:p>
            <a:endParaRPr sz="2400" dirty="0">
              <a:solidFill>
                <a:srgbClr val="000000"/>
              </a:solidFill>
            </a:endParaRPr>
          </a:p>
        </p:txBody>
      </p:sp>
    </p:spTree>
    <p:extLst>
      <p:ext uri="{BB962C8B-B14F-4D97-AF65-F5344CB8AC3E}">
        <p14:creationId xmlns:p14="http://schemas.microsoft.com/office/powerpoint/2010/main" val="920930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sp>
        <p:nvSpPr>
          <p:cNvPr id="3" name="Content Placeholder 2"/>
          <p:cNvSpPr>
            <a:spLocks noGrp="1"/>
          </p:cNvSpPr>
          <p:nvPr>
            <p:ph type="body" idx="1"/>
          </p:nvPr>
        </p:nvSpPr>
        <p:spPr>
          <a:xfrm>
            <a:off x="6090574" y="801866"/>
            <a:ext cx="5306084" cy="5230634"/>
          </a:xfrm>
        </p:spPr>
        <p:txBody>
          <a:bodyPr anchor="ctr">
            <a:normAutofit fontScale="92500" lnSpcReduction="10000"/>
          </a:bodyPr>
          <a:lstStyle/>
          <a:p>
            <a:r>
              <a:rPr lang="en-US" dirty="0"/>
              <a:t>Teachers calculate the score based on the number of correctly completed sections. </a:t>
            </a:r>
          </a:p>
          <a:p>
            <a:r>
              <a:rPr lang="en-US" dirty="0"/>
              <a:t>For example, the word construction can be divided into three parts (con=with, struct=to build, </a:t>
            </a:r>
            <a:r>
              <a:rPr lang="en-US" dirty="0" err="1"/>
              <a:t>tion</a:t>
            </a:r>
            <a:r>
              <a:rPr lang="en-US" dirty="0"/>
              <a:t>=act or process) and would be worth seven points: one point for dividing each syllable correctly, one point for each correct syllable definition, and one point for the correct overall definition, which is “the act of building with something.”</a:t>
            </a:r>
            <a:endParaRPr lang="en-US" sz="2400" dirty="0">
              <a:solidFill>
                <a:srgbClr val="000000"/>
              </a:solidFill>
            </a:endParaRPr>
          </a:p>
          <a:p>
            <a:r>
              <a:rPr lang="en-US" sz="2400" dirty="0">
                <a:solidFill>
                  <a:srgbClr val="000000"/>
                </a:solidFill>
              </a:rPr>
              <a:t>Students should also define the word in its entirety.</a:t>
            </a:r>
            <a:endParaRPr lang="en-US" dirty="0"/>
          </a:p>
        </p:txBody>
      </p:sp>
    </p:spTree>
    <p:extLst>
      <p:ext uri="{BB962C8B-B14F-4D97-AF65-F5344CB8AC3E}">
        <p14:creationId xmlns:p14="http://schemas.microsoft.com/office/powerpoint/2010/main" val="63631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Assessment</a:t>
            </a:r>
          </a:p>
        </p:txBody>
      </p:sp>
      <p:sp>
        <p:nvSpPr>
          <p:cNvPr id="3" name="Content Placeholder 2"/>
          <p:cNvSpPr>
            <a:spLocks noGrp="1"/>
          </p:cNvSpPr>
          <p:nvPr>
            <p:ph type="body" idx="1"/>
          </p:nvPr>
        </p:nvSpPr>
        <p:spPr>
          <a:xfrm>
            <a:off x="6090574" y="801866"/>
            <a:ext cx="5306084" cy="5230634"/>
          </a:xfrm>
        </p:spPr>
        <p:txBody>
          <a:bodyPr anchor="ctr">
            <a:normAutofit fontScale="92500" lnSpcReduction="10000"/>
          </a:bodyPr>
          <a:lstStyle/>
          <a:p>
            <a:pPr marL="0" indent="0">
              <a:buNone/>
            </a:pPr>
            <a:r>
              <a:rPr lang="en-US" b="1" u="sng" dirty="0"/>
              <a:t>Assess Vocabulary Through Speaking</a:t>
            </a:r>
          </a:p>
          <a:p>
            <a:r>
              <a:rPr lang="en-US" dirty="0"/>
              <a:t>Teachers can also informally assess vocabulary in oral language. </a:t>
            </a:r>
          </a:p>
          <a:p>
            <a:r>
              <a:rPr lang="en-US" dirty="0"/>
              <a:t>Choose a discussion topic that would elicit the most verbal responses. </a:t>
            </a:r>
          </a:p>
          <a:p>
            <a:r>
              <a:rPr lang="en-US" dirty="0"/>
              <a:t>Tally targeted vocabulary words. </a:t>
            </a:r>
          </a:p>
          <a:p>
            <a:r>
              <a:rPr lang="en-US" dirty="0"/>
              <a:t>This method is used to assess oral vocabulary use and growth over time. </a:t>
            </a:r>
          </a:p>
          <a:p>
            <a:r>
              <a:rPr lang="en-US" dirty="0"/>
              <a:t>Teachers teaching by themselves can request assistance from a colleague or record the discussion.</a:t>
            </a:r>
          </a:p>
        </p:txBody>
      </p:sp>
    </p:spTree>
    <p:extLst>
      <p:ext uri="{BB962C8B-B14F-4D97-AF65-F5344CB8AC3E}">
        <p14:creationId xmlns:p14="http://schemas.microsoft.com/office/powerpoint/2010/main" val="151264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Instruction</a:t>
            </a:r>
          </a:p>
        </p:txBody>
      </p:sp>
      <p:sp>
        <p:nvSpPr>
          <p:cNvPr id="3" name="Content Placeholder 2"/>
          <p:cNvSpPr>
            <a:spLocks noGrp="1"/>
          </p:cNvSpPr>
          <p:nvPr>
            <p:ph type="body" idx="1"/>
          </p:nvPr>
        </p:nvSpPr>
        <p:spPr>
          <a:xfrm>
            <a:off x="6090574" y="801866"/>
            <a:ext cx="5755062" cy="5230634"/>
          </a:xfrm>
        </p:spPr>
        <p:txBody>
          <a:bodyPr anchor="ctr">
            <a:normAutofit lnSpcReduction="10000"/>
          </a:bodyPr>
          <a:lstStyle/>
          <a:p>
            <a:pPr marL="0" indent="0">
              <a:buNone/>
            </a:pPr>
            <a:r>
              <a:rPr lang="en-US" b="1" u="sng" dirty="0">
                <a:solidFill>
                  <a:srgbClr val="000000"/>
                </a:solidFill>
              </a:rPr>
              <a:t>Methods of Vocabulary Instruction</a:t>
            </a:r>
          </a:p>
          <a:p>
            <a:r>
              <a:rPr lang="en-US" dirty="0">
                <a:solidFill>
                  <a:srgbClr val="000000"/>
                </a:solidFill>
              </a:rPr>
              <a:t>Implicit Vocabulary Instruction</a:t>
            </a:r>
          </a:p>
          <a:p>
            <a:pPr lvl="1"/>
            <a:r>
              <a:rPr lang="en-US" dirty="0">
                <a:solidFill>
                  <a:srgbClr val="000000"/>
                </a:solidFill>
              </a:rPr>
              <a:t>Taught “in the moment”</a:t>
            </a:r>
          </a:p>
          <a:p>
            <a:pPr lvl="1"/>
            <a:r>
              <a:rPr lang="en-US" dirty="0">
                <a:solidFill>
                  <a:srgbClr val="000000"/>
                </a:solidFill>
              </a:rPr>
              <a:t>Has value in certain instances, but it cannot be the sole means of vocabulary instruction.</a:t>
            </a:r>
          </a:p>
          <a:p>
            <a:r>
              <a:rPr lang="en-US" dirty="0">
                <a:solidFill>
                  <a:srgbClr val="000000"/>
                </a:solidFill>
              </a:rPr>
              <a:t>Explicit Vocabulary Instruction</a:t>
            </a:r>
          </a:p>
          <a:p>
            <a:pPr lvl="1"/>
            <a:r>
              <a:rPr lang="en-US" dirty="0"/>
              <a:t>Build strategies within students to attack vocabulary acquisition. </a:t>
            </a:r>
          </a:p>
          <a:p>
            <a:pPr lvl="1"/>
            <a:r>
              <a:rPr lang="en-US" dirty="0"/>
              <a:t>Using visuals, semantic, and mnemonic strategies are all strategies that explicit instruction lends itself to. </a:t>
            </a:r>
          </a:p>
          <a:p>
            <a:pPr lvl="1"/>
            <a:r>
              <a:rPr lang="en-US" dirty="0">
                <a:solidFill>
                  <a:srgbClr val="000000"/>
                </a:solidFill>
              </a:rPr>
              <a:t>It is NOT having students memorize lists of words or copy definitions from the dictionary.</a:t>
            </a:r>
          </a:p>
          <a:p>
            <a:endParaRPr lang="en-US" dirty="0">
              <a:solidFill>
                <a:srgbClr val="000000"/>
              </a:solidFill>
            </a:endParaRPr>
          </a:p>
        </p:txBody>
      </p:sp>
    </p:spTree>
    <p:extLst>
      <p:ext uri="{BB962C8B-B14F-4D97-AF65-F5344CB8AC3E}">
        <p14:creationId xmlns:p14="http://schemas.microsoft.com/office/powerpoint/2010/main" val="1519516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Instruction</a:t>
            </a:r>
          </a:p>
        </p:txBody>
      </p:sp>
      <p:sp>
        <p:nvSpPr>
          <p:cNvPr id="3" name="Content Placeholder 2"/>
          <p:cNvSpPr>
            <a:spLocks noGrp="1"/>
          </p:cNvSpPr>
          <p:nvPr>
            <p:ph type="body" idx="1"/>
          </p:nvPr>
        </p:nvSpPr>
        <p:spPr>
          <a:xfrm>
            <a:off x="6082111" y="1242441"/>
            <a:ext cx="5755062" cy="5230634"/>
          </a:xfrm>
        </p:spPr>
        <p:txBody>
          <a:bodyPr anchor="ctr">
            <a:normAutofit fontScale="92500" lnSpcReduction="10000"/>
          </a:bodyPr>
          <a:lstStyle/>
          <a:p>
            <a:pPr marL="0" indent="0">
              <a:buNone/>
            </a:pPr>
            <a:r>
              <a:rPr lang="en-US" b="1" u="sng" dirty="0">
                <a:solidFill>
                  <a:srgbClr val="000000"/>
                </a:solidFill>
              </a:rPr>
              <a:t>Explicit Vocabulary Instruction</a:t>
            </a:r>
          </a:p>
          <a:p>
            <a:r>
              <a:rPr lang="en-US" dirty="0">
                <a:solidFill>
                  <a:srgbClr val="000000"/>
                </a:solidFill>
              </a:rPr>
              <a:t>Explicit instruction is an evidence-based practice.</a:t>
            </a:r>
          </a:p>
          <a:p>
            <a:r>
              <a:rPr lang="en-US" dirty="0">
                <a:solidFill>
                  <a:srgbClr val="000000"/>
                </a:solidFill>
              </a:rPr>
              <a:t>Students who do not read, struggle with reading, and/or have little exposure to reading need to be taught vocabulary through explicit instruction.</a:t>
            </a:r>
          </a:p>
          <a:p>
            <a:r>
              <a:rPr lang="en-US" dirty="0"/>
              <a:t>Students who are not spending time </a:t>
            </a:r>
            <a:r>
              <a:rPr lang="en-US" i="1" dirty="0"/>
              <a:t>reading</a:t>
            </a:r>
            <a:r>
              <a:rPr lang="en-US" dirty="0"/>
              <a:t> independently need direct teaching to help increase their vocabulary. Without the direct, in-depth teaching of key words, most students will face difficulties understanding what they read</a:t>
            </a:r>
            <a:endParaRPr lang="en-US" dirty="0">
              <a:solidFill>
                <a:srgbClr val="000000"/>
              </a:solidFill>
            </a:endParaRPr>
          </a:p>
          <a:p>
            <a:endParaRPr lang="en-US" dirty="0">
              <a:solidFill>
                <a:srgbClr val="000000"/>
              </a:solidFill>
            </a:endParaRPr>
          </a:p>
          <a:p>
            <a:pPr marL="0" indent="0">
              <a:buNone/>
            </a:pPr>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4235216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Vocabulary Instruction</a:t>
            </a:r>
          </a:p>
        </p:txBody>
      </p:sp>
      <p:sp>
        <p:nvSpPr>
          <p:cNvPr id="3" name="Content Placeholder 2"/>
          <p:cNvSpPr>
            <a:spLocks noGrp="1"/>
          </p:cNvSpPr>
          <p:nvPr>
            <p:ph type="body" idx="1"/>
          </p:nvPr>
        </p:nvSpPr>
        <p:spPr>
          <a:xfrm>
            <a:off x="6090574" y="801866"/>
            <a:ext cx="5755062" cy="5230634"/>
          </a:xfrm>
        </p:spPr>
        <p:txBody>
          <a:bodyPr anchor="ctr">
            <a:normAutofit/>
          </a:bodyPr>
          <a:lstStyle/>
          <a:p>
            <a:pPr marL="0" indent="0">
              <a:buNone/>
            </a:pPr>
            <a:r>
              <a:rPr lang="en-US" b="1" u="sng" dirty="0">
                <a:solidFill>
                  <a:srgbClr val="000000"/>
                </a:solidFill>
              </a:rPr>
              <a:t>Repeated Exposure</a:t>
            </a:r>
          </a:p>
          <a:p>
            <a:r>
              <a:rPr lang="en-US" dirty="0"/>
              <a:t>Incremental, repeated exposure </a:t>
            </a:r>
          </a:p>
          <a:p>
            <a:r>
              <a:rPr lang="en-US" dirty="0"/>
              <a:t>In a variety of contexts </a:t>
            </a:r>
          </a:p>
          <a:p>
            <a:r>
              <a:rPr lang="en-US" dirty="0"/>
              <a:t>Create word ownership for our students</a:t>
            </a:r>
          </a:p>
          <a:p>
            <a:r>
              <a:rPr lang="en-US" dirty="0"/>
              <a:t>The key words being "repeated exposure."</a:t>
            </a:r>
            <a:endParaRPr lang="en-US" dirty="0">
              <a:solidFill>
                <a:srgbClr val="000000"/>
              </a:solidFill>
            </a:endParaRPr>
          </a:p>
        </p:txBody>
      </p:sp>
    </p:spTree>
    <p:extLst>
      <p:ext uri="{BB962C8B-B14F-4D97-AF65-F5344CB8AC3E}">
        <p14:creationId xmlns:p14="http://schemas.microsoft.com/office/powerpoint/2010/main" val="1140105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Tier I Words</a:t>
            </a:r>
          </a:p>
        </p:txBody>
      </p:sp>
      <p:sp>
        <p:nvSpPr>
          <p:cNvPr id="3" name="Content Placeholder 2"/>
          <p:cNvSpPr>
            <a:spLocks noGrp="1"/>
          </p:cNvSpPr>
          <p:nvPr>
            <p:ph type="body" idx="1"/>
          </p:nvPr>
        </p:nvSpPr>
        <p:spPr>
          <a:xfrm>
            <a:off x="6090574" y="801866"/>
            <a:ext cx="5755062" cy="5230634"/>
          </a:xfrm>
        </p:spPr>
        <p:txBody>
          <a:bodyPr anchor="ctr">
            <a:normAutofit/>
          </a:bodyPr>
          <a:lstStyle/>
          <a:p>
            <a:pPr marL="0" indent="0">
              <a:buNone/>
            </a:pPr>
            <a:r>
              <a:rPr lang="en-US" sz="3200" b="1" dirty="0"/>
              <a:t>Tier I</a:t>
            </a:r>
            <a:r>
              <a:rPr lang="en-US" sz="3200" dirty="0"/>
              <a:t> — </a:t>
            </a:r>
          </a:p>
          <a:p>
            <a:r>
              <a:rPr lang="en-US" sz="3200" dirty="0"/>
              <a:t>Tier 1 words are the words of everyday speech. </a:t>
            </a:r>
          </a:p>
          <a:p>
            <a:r>
              <a:rPr lang="en-US" sz="3200" dirty="0"/>
              <a:t>Typically learned and used through common language acquisition and speech on a daily basis. </a:t>
            </a:r>
          </a:p>
          <a:p>
            <a:r>
              <a:rPr lang="en-US" sz="3200" i="1" dirty="0"/>
              <a:t>Examples</a:t>
            </a:r>
            <a:r>
              <a:rPr lang="en-US" sz="3200" dirty="0"/>
              <a:t>: look, they, label, back, walk, map, they</a:t>
            </a:r>
          </a:p>
        </p:txBody>
      </p:sp>
    </p:spTree>
    <p:extLst>
      <p:ext uri="{BB962C8B-B14F-4D97-AF65-F5344CB8AC3E}">
        <p14:creationId xmlns:p14="http://schemas.microsoft.com/office/powerpoint/2010/main" val="1223878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Tier II Words</a:t>
            </a:r>
          </a:p>
        </p:txBody>
      </p:sp>
      <p:sp>
        <p:nvSpPr>
          <p:cNvPr id="3" name="Content Placeholder 2"/>
          <p:cNvSpPr>
            <a:spLocks noGrp="1"/>
          </p:cNvSpPr>
          <p:nvPr>
            <p:ph type="body" idx="1"/>
          </p:nvPr>
        </p:nvSpPr>
        <p:spPr>
          <a:xfrm>
            <a:off x="6090574" y="801866"/>
            <a:ext cx="5755062" cy="5230634"/>
          </a:xfrm>
        </p:spPr>
        <p:txBody>
          <a:bodyPr anchor="ctr">
            <a:noAutofit/>
          </a:bodyPr>
          <a:lstStyle/>
          <a:p>
            <a:pPr marL="0" indent="0">
              <a:buNone/>
            </a:pPr>
            <a:r>
              <a:rPr lang="en-US" sz="2600" b="1" dirty="0"/>
              <a:t>Tier II</a:t>
            </a:r>
            <a:r>
              <a:rPr lang="en-US" sz="2600" dirty="0"/>
              <a:t> — </a:t>
            </a:r>
          </a:p>
          <a:p>
            <a:r>
              <a:rPr lang="en-US" sz="2600" dirty="0"/>
              <a:t>Commonly referred to as "general academic words." </a:t>
            </a:r>
          </a:p>
          <a:p>
            <a:r>
              <a:rPr lang="en-US" sz="2600" dirty="0"/>
              <a:t>Words that students can use over a variety of curricular areas, such as language, math, science, and social studies. </a:t>
            </a:r>
          </a:p>
          <a:p>
            <a:r>
              <a:rPr lang="en-US" sz="2600" dirty="0"/>
              <a:t>Are more prevalent in written word than in everyday speech. </a:t>
            </a:r>
          </a:p>
          <a:p>
            <a:r>
              <a:rPr lang="en-US" sz="2600" dirty="0"/>
              <a:t>Typically found in a variety of texts: information, literary, technical, etc.</a:t>
            </a:r>
          </a:p>
          <a:p>
            <a:r>
              <a:rPr lang="en-US" sz="2600" i="1" dirty="0"/>
              <a:t>Examples</a:t>
            </a:r>
            <a:r>
              <a:rPr lang="en-US" sz="2600" dirty="0"/>
              <a:t>: compare, contrast, vary, formulate, infer, accumulate, misfortune, analyze, traits, beneficial, determine</a:t>
            </a:r>
          </a:p>
        </p:txBody>
      </p:sp>
    </p:spTree>
    <p:extLst>
      <p:ext uri="{BB962C8B-B14F-4D97-AF65-F5344CB8AC3E}">
        <p14:creationId xmlns:p14="http://schemas.microsoft.com/office/powerpoint/2010/main" val="1203895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Tier II Words</a:t>
            </a:r>
          </a:p>
        </p:txBody>
      </p:sp>
      <p:sp>
        <p:nvSpPr>
          <p:cNvPr id="3" name="Content Placeholder 2"/>
          <p:cNvSpPr>
            <a:spLocks noGrp="1"/>
          </p:cNvSpPr>
          <p:nvPr>
            <p:ph type="body" idx="1"/>
          </p:nvPr>
        </p:nvSpPr>
        <p:spPr>
          <a:xfrm>
            <a:off x="6090574" y="801866"/>
            <a:ext cx="5755062" cy="5230634"/>
          </a:xfrm>
        </p:spPr>
        <p:txBody>
          <a:bodyPr anchor="ctr">
            <a:normAutofit fontScale="92500"/>
          </a:bodyPr>
          <a:lstStyle/>
          <a:p>
            <a:pPr marL="0" indent="0">
              <a:buNone/>
            </a:pPr>
            <a:r>
              <a:rPr lang="en-US" sz="3200" b="1" dirty="0"/>
              <a:t>Tier II</a:t>
            </a:r>
            <a:r>
              <a:rPr lang="en-US" sz="3200" dirty="0"/>
              <a:t> — </a:t>
            </a:r>
          </a:p>
          <a:p>
            <a:r>
              <a:rPr lang="en-US" sz="3200" dirty="0"/>
              <a:t>Let's take the words </a:t>
            </a:r>
            <a:r>
              <a:rPr lang="en-US" sz="3200" i="1" dirty="0"/>
              <a:t>compare and contrast</a:t>
            </a:r>
            <a:r>
              <a:rPr lang="en-US" sz="3200" dirty="0"/>
              <a:t>. We must explicitly teach our students that compare means to look for similarities and contrast means to find differences. When students are asked to compare and contrast, they need to explicitly be taught what these two words mean, so they know how to answer questions that contain them. </a:t>
            </a:r>
          </a:p>
        </p:txBody>
      </p:sp>
    </p:spTree>
    <p:extLst>
      <p:ext uri="{BB962C8B-B14F-4D97-AF65-F5344CB8AC3E}">
        <p14:creationId xmlns:p14="http://schemas.microsoft.com/office/powerpoint/2010/main" val="2520888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Tier III Words</a:t>
            </a:r>
          </a:p>
        </p:txBody>
      </p:sp>
      <p:sp>
        <p:nvSpPr>
          <p:cNvPr id="3" name="Content Placeholder 2"/>
          <p:cNvSpPr>
            <a:spLocks noGrp="1"/>
          </p:cNvSpPr>
          <p:nvPr>
            <p:ph type="body" idx="1"/>
          </p:nvPr>
        </p:nvSpPr>
        <p:spPr>
          <a:xfrm>
            <a:off x="6090574" y="801866"/>
            <a:ext cx="5755062" cy="5230634"/>
          </a:xfrm>
        </p:spPr>
        <p:txBody>
          <a:bodyPr anchor="ctr">
            <a:noAutofit/>
          </a:bodyPr>
          <a:lstStyle/>
          <a:p>
            <a:pPr marL="0" indent="0">
              <a:buNone/>
            </a:pPr>
            <a:r>
              <a:rPr lang="en-US" sz="2400" b="1" dirty="0"/>
              <a:t>Tier III</a:t>
            </a:r>
            <a:r>
              <a:rPr lang="en-US" sz="2400" dirty="0"/>
              <a:t> — </a:t>
            </a:r>
          </a:p>
          <a:p>
            <a:r>
              <a:rPr lang="en-US" sz="2400" dirty="0"/>
              <a:t>These are words that are considered "domain-specific." </a:t>
            </a:r>
          </a:p>
          <a:p>
            <a:r>
              <a:rPr lang="en-US" sz="2400" dirty="0"/>
              <a:t>We teach these in specific curricular units we teach at certain times of the year. </a:t>
            </a:r>
          </a:p>
          <a:p>
            <a:r>
              <a:rPr lang="en-US" sz="2400" dirty="0"/>
              <a:t>When choosing Tier III words, we are looking for words that only pertain to a specific content area or standard. </a:t>
            </a:r>
          </a:p>
          <a:p>
            <a:r>
              <a:rPr lang="en-US" sz="2400" dirty="0"/>
              <a:t>If a word cannot generally be used among different levels of curricular areas, then it is a Tier III word. </a:t>
            </a:r>
          </a:p>
          <a:p>
            <a:r>
              <a:rPr lang="en-US" sz="2400" dirty="0"/>
              <a:t>These words are usually heavily supported with scaffolds in text by an author, because they tend to need some heavy context for students.</a:t>
            </a:r>
          </a:p>
          <a:p>
            <a:r>
              <a:rPr lang="en-US" sz="2400" i="1" dirty="0"/>
              <a:t>Examples</a:t>
            </a:r>
            <a:r>
              <a:rPr lang="en-US" sz="2400" dirty="0"/>
              <a:t>: legislature, lava, circumference, algebraic, photosynthesis</a:t>
            </a:r>
          </a:p>
        </p:txBody>
      </p:sp>
    </p:spTree>
    <p:extLst>
      <p:ext uri="{BB962C8B-B14F-4D97-AF65-F5344CB8AC3E}">
        <p14:creationId xmlns:p14="http://schemas.microsoft.com/office/powerpoint/2010/main" val="3658075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WebAD08</Template>
  <TotalTime>190</TotalTime>
  <Words>1269</Words>
  <Application>Microsoft Office PowerPoint</Application>
  <PresentationFormat>Widescreen</PresentationFormat>
  <Paragraphs>116</Paragraphs>
  <Slides>23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Vocabulary</vt:lpstr>
      <vt:lpstr>Vocabulary Instruction</vt:lpstr>
      <vt:lpstr>Vocabulary Instruction</vt:lpstr>
      <vt:lpstr>Vocabulary Instruction</vt:lpstr>
      <vt:lpstr>Vocabulary Instruction</vt:lpstr>
      <vt:lpstr>Tier I Words</vt:lpstr>
      <vt:lpstr>Tier II Words</vt:lpstr>
      <vt:lpstr>Tier II Words</vt:lpstr>
      <vt:lpstr>Tier III Words</vt:lpstr>
      <vt:lpstr>Vocabulary Strategies</vt:lpstr>
      <vt:lpstr>Vocabulary Strategies</vt:lpstr>
      <vt:lpstr>Vocabulary Strategies</vt:lpstr>
      <vt:lpstr>Vocabulary Strategies</vt:lpstr>
      <vt:lpstr>Vocabulary Strategies</vt:lpstr>
      <vt:lpstr>Vocabulary Assessment</vt:lpstr>
      <vt:lpstr>Vocabulary Assessment</vt:lpstr>
      <vt:lpstr>Vocabulary Assessment</vt:lpstr>
      <vt:lpstr>Vocabulary Assessment</vt:lpstr>
      <vt:lpstr>Vocabulary Assessment</vt:lpstr>
      <vt:lpstr>Vocabulary Assessment</vt:lpstr>
      <vt:lpstr>Vocabulary Assessment</vt:lpstr>
      <vt:lpstr>Vocabulary Assessment</vt:lpstr>
      <vt:lpstr>Vocabulary Assessment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Vocabulary</dc:title>
  <dc:creator>Sarah Martin</dc:creator>
  <cp:lastModifiedBy>Sarah Martin</cp:lastModifiedBy>
  <cp:revision>3</cp:revision>
  <dcterms:created xsi:type="dcterms:W3CDTF">2018-11-13T23:38:48Z</dcterms:created>
  <dcterms:modified xsi:type="dcterms:W3CDTF">2020-04-25T17:19:58Z</dcterms:modified>
</cp:coreProperties>
</file>