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7" d="100"/>
          <a:sy n="77" d="100"/>
        </p:scale>
        <p:origin x="7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5E18-1684-4DB7-A557-DB3CC9F77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3250BE-E8FF-4EBE-B534-168C3DEF4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6EA41-1F4B-447A-977D-C4484CF57920}"/>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C9CDBF53-57DD-4AE9-90E3-84DDB3792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980A1-6B41-4BE7-B582-F0BC58302569}"/>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41648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A0BB-86BB-43B8-B136-0AB41EB31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457B3-F270-47FC-ABEA-7F34CE26C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32A1B-805D-4CC0-87EC-9F032AC602AF}"/>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F4A0BE7B-5324-4020-9E53-7E4DC144A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DA710-BB68-4058-8491-EEFF53A1D372}"/>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6939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0812E-8138-4C22-848D-9180B46A32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77A69-99E0-4761-9D4C-3791CFBB90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0A005-3547-4352-A29A-0D8271D6722D}"/>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9942C369-328A-418A-BCEC-30D72351C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6DF17-D4A2-46FA-9EEC-2170E65B74BF}"/>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13430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B987-C18F-4A63-95CB-D534D4FD7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771880-4255-4D35-8FBA-53AD846853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4EF60-CB08-4594-9A62-0FB4B53CA51A}"/>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57B3CDD9-E568-4900-9403-AC4960179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92747-7EAC-4CD3-9F73-22FB2B5F4573}"/>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349681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8BD4-1409-4361-BCCC-3A0D6A263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FE701-C75A-4DDF-8107-0D2196092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76640C-49EA-43EC-A659-1612C9717B0E}"/>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6A56F18F-D2CC-4521-881E-C6725FBF5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A57C6-6185-49FB-A8AD-B9F4F9FDEAB0}"/>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22584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9134-F875-45B8-8AEC-0C691A695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8455C-1E51-4407-891C-1797668C10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B39DC-86F0-4CBA-87DD-E5B341E265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4F01B-BEF6-40DA-BA17-689F205806CB}"/>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6" name="Footer Placeholder 5">
            <a:extLst>
              <a:ext uri="{FF2B5EF4-FFF2-40B4-BE49-F238E27FC236}">
                <a16:creationId xmlns:a16="http://schemas.microsoft.com/office/drawing/2014/main" id="{8BA682C1-068D-464C-B6C6-71A0C64F6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FE6E9-53F6-447F-BF22-33FBD2158B4B}"/>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380978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C4C5-2D9B-4836-B716-DE7D67CF4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C94B-71C5-4CEC-AAA6-4CD199DC8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15FAE1-EB72-4032-9ECA-D4BAA5F165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88A0B-D310-4213-9518-1C0A63C96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C5B96E-FCF9-472E-8370-2EA1CB9333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D980E-396B-4C50-B97D-71DF6AE6BC84}"/>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8" name="Footer Placeholder 7">
            <a:extLst>
              <a:ext uri="{FF2B5EF4-FFF2-40B4-BE49-F238E27FC236}">
                <a16:creationId xmlns:a16="http://schemas.microsoft.com/office/drawing/2014/main" id="{7AE74518-D8AB-4E06-8681-2D1E45C530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63728A-9C62-4AD9-8113-070A9E126659}"/>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42949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1C68-6018-4332-BEF7-AE216C5DA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C1D27-2353-49FC-9A20-DCE148FB9765}"/>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4" name="Footer Placeholder 3">
            <a:extLst>
              <a:ext uri="{FF2B5EF4-FFF2-40B4-BE49-F238E27FC236}">
                <a16:creationId xmlns:a16="http://schemas.microsoft.com/office/drawing/2014/main" id="{4DB6B0E3-1AA0-43E1-BBCD-5C800236D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DB89FF-6939-4BF9-A77E-A2FD9898A3E8}"/>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107643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EE427-428C-4EC8-B585-9B5039CB7ADF}"/>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3" name="Footer Placeholder 2">
            <a:extLst>
              <a:ext uri="{FF2B5EF4-FFF2-40B4-BE49-F238E27FC236}">
                <a16:creationId xmlns:a16="http://schemas.microsoft.com/office/drawing/2014/main" id="{B5FFF0AD-ED34-476B-B234-6C2FC8201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36E2C-76DA-4FBB-A28B-AB346435D57D}"/>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8421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1911-8FCD-4D4D-9957-B715ED9D5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67E01-039B-42E4-87D7-061AF0F09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91E9F-4A21-49D4-8F83-51507C340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D85C70-F938-4B91-9C68-2BBF1FABDA5E}"/>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6" name="Footer Placeholder 5">
            <a:extLst>
              <a:ext uri="{FF2B5EF4-FFF2-40B4-BE49-F238E27FC236}">
                <a16:creationId xmlns:a16="http://schemas.microsoft.com/office/drawing/2014/main" id="{F6188480-9EB6-4936-A9AE-D3F62324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B00E8-653A-4F9C-B8CB-17A4C9571B6A}"/>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7514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5BEA-67D8-4592-9C4F-1EBAB7536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9FA4AA-4767-4121-A2AB-A57F0CF57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2C4A7-085D-4473-97FB-D283492C6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119071-4304-4F4F-A91D-DA599A04C6B2}"/>
              </a:ext>
            </a:extLst>
          </p:cNvPr>
          <p:cNvSpPr>
            <a:spLocks noGrp="1"/>
          </p:cNvSpPr>
          <p:nvPr>
            <p:ph type="dt" sz="half" idx="10"/>
          </p:nvPr>
        </p:nvSpPr>
        <p:spPr/>
        <p:txBody>
          <a:bodyPr/>
          <a:lstStyle/>
          <a:p>
            <a:fld id="{2BC12D53-2288-481E-A9F9-EBC51E7B5D83}" type="datetimeFigureOut">
              <a:rPr lang="en-US" smtClean="0"/>
              <a:t>4/25/2020</a:t>
            </a:fld>
            <a:endParaRPr lang="en-US"/>
          </a:p>
        </p:txBody>
      </p:sp>
      <p:sp>
        <p:nvSpPr>
          <p:cNvPr id="6" name="Footer Placeholder 5">
            <a:extLst>
              <a:ext uri="{FF2B5EF4-FFF2-40B4-BE49-F238E27FC236}">
                <a16:creationId xmlns:a16="http://schemas.microsoft.com/office/drawing/2014/main" id="{CEF8534E-AB07-499C-8FC3-6769B7B66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AEFEB-1D4E-435F-BD90-7344598BF80A}"/>
              </a:ext>
            </a:extLst>
          </p:cNvPr>
          <p:cNvSpPr>
            <a:spLocks noGrp="1"/>
          </p:cNvSpPr>
          <p:nvPr>
            <p:ph type="sldNum" sz="quarter" idx="12"/>
          </p:nvPr>
        </p:nvSpPr>
        <p:spPr/>
        <p:txBody>
          <a:bodyPr/>
          <a:lstStyle/>
          <a:p>
            <a:fld id="{67E46E21-8FC1-415B-8D08-FFFB2C6F2BC3}" type="slidenum">
              <a:rPr lang="en-US" smtClean="0"/>
              <a:t>‹#›</a:t>
            </a:fld>
            <a:endParaRPr lang="en-US"/>
          </a:p>
        </p:txBody>
      </p:sp>
    </p:spTree>
    <p:extLst>
      <p:ext uri="{BB962C8B-B14F-4D97-AF65-F5344CB8AC3E}">
        <p14:creationId xmlns:p14="http://schemas.microsoft.com/office/powerpoint/2010/main" val="241797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76B69-BF57-461D-ACB3-5A83BA8646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91931C-9C15-4C02-8BB8-D8E4D4E0D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CC93E-5C04-4A66-BCB2-1CA65E5FF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12D53-2288-481E-A9F9-EBC51E7B5D83}" type="datetimeFigureOut">
              <a:rPr lang="en-US" smtClean="0"/>
              <a:t>4/25/2020</a:t>
            </a:fld>
            <a:endParaRPr lang="en-US"/>
          </a:p>
        </p:txBody>
      </p:sp>
      <p:sp>
        <p:nvSpPr>
          <p:cNvPr id="5" name="Footer Placeholder 4">
            <a:extLst>
              <a:ext uri="{FF2B5EF4-FFF2-40B4-BE49-F238E27FC236}">
                <a16:creationId xmlns:a16="http://schemas.microsoft.com/office/drawing/2014/main" id="{E8079DC1-601D-461D-B51D-99527EBAD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CF0D5D-CCA5-439F-9E7E-29EF944BE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46E21-8FC1-415B-8D08-FFFB2C6F2BC3}" type="slidenum">
              <a:rPr lang="en-US" smtClean="0"/>
              <a:t>‹#›</a:t>
            </a:fld>
            <a:endParaRPr lang="en-US"/>
          </a:p>
        </p:txBody>
      </p:sp>
    </p:spTree>
    <p:extLst>
      <p:ext uri="{BB962C8B-B14F-4D97-AF65-F5344CB8AC3E}">
        <p14:creationId xmlns:p14="http://schemas.microsoft.com/office/powerpoint/2010/main" val="59931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de.wikipedia.org/wiki/Bild:Male_silverback_Gorilla.JPG" TargetMode="External"/><Relationship Id="rId1" Type="http://schemas.openxmlformats.org/officeDocument/2006/relationships/slideLayout" Target="../slideLayouts/slideLayout1.xml"/><Relationship Id="rId6" Type="http://schemas.openxmlformats.org/officeDocument/2006/relationships/image" Target="http://www.ucmp.berkeley.edu/mammal/eutheria/chimp.jpg" TargetMode="External"/><Relationship Id="rId5" Type="http://schemas.openxmlformats.org/officeDocument/2006/relationships/image" Target="../media/image2.jpeg"/><Relationship Id="rId4" Type="http://schemas.openxmlformats.org/officeDocument/2006/relationships/image" Target="http://upload.wikimedia.org/wikipedia/commons/thumb/b/bc/Male_silverback_Gorilla.JPG/280px-Male_silverback_Gorill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conversation.com/apples-and-oranges-comparing-our-education-system-with-other-countries-doesnt-always-work-31174"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jeffshore.com/2014/11/dare-to-compar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jansu.tistory.com/98"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flickr.com/photos/wingedwolf/54710475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CC4AA-10AA-4C63-94C2-461D60F6959B}"/>
              </a:ext>
            </a:extLst>
          </p:cNvPr>
          <p:cNvSpPr/>
          <p:nvPr/>
        </p:nvSpPr>
        <p:spPr>
          <a:xfrm>
            <a:off x="468283" y="162384"/>
            <a:ext cx="11255433" cy="5271571"/>
          </a:xfrm>
          <a:prstGeom prst="rect">
            <a:avLst/>
          </a:prstGeom>
        </p:spPr>
        <p:txBody>
          <a:bodyPr wrap="square">
            <a:spAutoFit/>
          </a:bodyPr>
          <a:lstStyle/>
          <a:p>
            <a:pPr algn="ctr">
              <a:lnSpc>
                <a:spcPct val="80000"/>
              </a:lnSpc>
            </a:pPr>
            <a:r>
              <a:rPr lang="en-US" altLang="en-US" sz="2800" b="1" dirty="0"/>
              <a:t>Gorillas and Chimpanzees</a:t>
            </a:r>
          </a:p>
          <a:p>
            <a:pPr>
              <a:lnSpc>
                <a:spcPct val="80000"/>
              </a:lnSpc>
            </a:pPr>
            <a:endParaRPr lang="en-US" altLang="en-US" sz="2800" dirty="0"/>
          </a:p>
          <a:p>
            <a:pPr>
              <a:lnSpc>
                <a:spcPct val="80000"/>
              </a:lnSpc>
            </a:pPr>
            <a:r>
              <a:rPr lang="en-US" altLang="en-US" sz="2800" dirty="0"/>
              <a:t>Gorillas and chimpanzees have many characteristics that we can </a:t>
            </a:r>
            <a:r>
              <a:rPr lang="en-US" altLang="en-US" sz="2800" b="1" dirty="0">
                <a:solidFill>
                  <a:srgbClr val="FF0000"/>
                </a:solidFill>
              </a:rPr>
              <a:t>compare</a:t>
            </a:r>
            <a:r>
              <a:rPr lang="en-US" altLang="en-US" sz="2800" dirty="0"/>
              <a:t>.  They have physical </a:t>
            </a:r>
            <a:r>
              <a:rPr lang="en-US" altLang="en-US" sz="2800" b="1" dirty="0"/>
              <a:t>similarities</a:t>
            </a:r>
            <a:r>
              <a:rPr lang="en-US" altLang="en-US" sz="2800" dirty="0"/>
              <a:t> </a:t>
            </a:r>
            <a:r>
              <a:rPr lang="en-US" altLang="en-US" sz="2800" b="1" i="1" dirty="0"/>
              <a:t>as well as </a:t>
            </a:r>
            <a:r>
              <a:rPr lang="en-US" altLang="en-US" sz="2800" dirty="0"/>
              <a:t>behaviors </a:t>
            </a:r>
            <a:r>
              <a:rPr lang="en-US" altLang="en-US" sz="2800" b="1" dirty="0"/>
              <a:t>in common</a:t>
            </a:r>
            <a:r>
              <a:rPr lang="en-US" altLang="en-US" sz="2800" dirty="0"/>
              <a:t>.  </a:t>
            </a:r>
            <a:r>
              <a:rPr lang="en-US" altLang="en-US" sz="2800" b="1" dirty="0"/>
              <a:t>Both</a:t>
            </a:r>
            <a:r>
              <a:rPr lang="en-US" altLang="en-US" sz="2800" dirty="0"/>
              <a:t> are primates.  This means that their genetic makeup is very much </a:t>
            </a:r>
            <a:r>
              <a:rPr lang="en-US" altLang="en-US" sz="2800" b="1" dirty="0"/>
              <a:t>alike</a:t>
            </a:r>
            <a:r>
              <a:rPr lang="en-US" altLang="en-US" sz="2800" dirty="0"/>
              <a:t>.  </a:t>
            </a:r>
            <a:r>
              <a:rPr lang="en-US" altLang="en-US" sz="2800" b="1" dirty="0"/>
              <a:t>Additionally</a:t>
            </a:r>
            <a:r>
              <a:rPr lang="en-US" altLang="en-US" sz="2800" dirty="0"/>
              <a:t>, these primates are </a:t>
            </a:r>
            <a:r>
              <a:rPr lang="en-US" altLang="en-US" sz="2800" b="1" dirty="0"/>
              <a:t>similar</a:t>
            </a:r>
            <a:r>
              <a:rPr lang="en-US" altLang="en-US" sz="2800" dirty="0"/>
              <a:t> in height.  Adult male gorillas and chimps are </a:t>
            </a:r>
            <a:r>
              <a:rPr lang="en-US" altLang="en-US" sz="2800" b="1" dirty="0"/>
              <a:t>both</a:t>
            </a:r>
            <a:r>
              <a:rPr lang="en-US" altLang="en-US" sz="2800" dirty="0"/>
              <a:t> generally 5 feet tall.  Another physical </a:t>
            </a:r>
            <a:r>
              <a:rPr lang="en-US" altLang="en-US" sz="2800" b="1" dirty="0"/>
              <a:t>similarity</a:t>
            </a:r>
            <a:r>
              <a:rPr lang="en-US" altLang="en-US" sz="2800" dirty="0"/>
              <a:t> is that these primates have opposable digits on both the hands and feet.  This </a:t>
            </a:r>
            <a:r>
              <a:rPr lang="en-US" altLang="en-US" sz="2800" b="1" dirty="0"/>
              <a:t>similarity</a:t>
            </a:r>
            <a:r>
              <a:rPr lang="en-US" altLang="en-US" sz="2800" dirty="0"/>
              <a:t> leads to a </a:t>
            </a:r>
            <a:r>
              <a:rPr lang="en-US" altLang="en-US" sz="2800" b="1" dirty="0"/>
              <a:t>common</a:t>
            </a:r>
            <a:r>
              <a:rPr lang="en-US" altLang="en-US" sz="2800" dirty="0"/>
              <a:t> behavior.  Because these digits make the primates able to hold objects, gorillas and chimps can provide shelter for their families.  Chimps use their hands to collect twigs and leaves to create soft nests in trees for their family groups.  </a:t>
            </a:r>
            <a:r>
              <a:rPr lang="en-US" altLang="en-US" sz="2800" b="1" dirty="0"/>
              <a:t>Likewise</a:t>
            </a:r>
            <a:r>
              <a:rPr lang="en-US" altLang="en-US" sz="2800" dirty="0"/>
              <a:t>, female and baby gorillas also sleep in trees in homemade twig nests. Diet is another </a:t>
            </a:r>
            <a:r>
              <a:rPr lang="en-US" altLang="en-US" sz="2800" b="1" dirty="0"/>
              <a:t>similarity</a:t>
            </a:r>
            <a:r>
              <a:rPr lang="en-US" altLang="en-US" sz="2800" dirty="0"/>
              <a:t> between the two primate groups. </a:t>
            </a:r>
            <a:r>
              <a:rPr lang="en-US" altLang="en-US" sz="2800" b="1" dirty="0"/>
              <a:t>Also</a:t>
            </a:r>
            <a:r>
              <a:rPr lang="en-US" altLang="en-US" sz="2800" dirty="0"/>
              <a:t>, </a:t>
            </a:r>
            <a:r>
              <a:rPr lang="en-US" altLang="en-US" sz="2800" b="1" dirty="0"/>
              <a:t>like</a:t>
            </a:r>
            <a:r>
              <a:rPr lang="en-US" altLang="en-US" sz="2800" dirty="0"/>
              <a:t> chimps, gorillas prefer a diet of fruit, nuts and vegetables.  </a:t>
            </a:r>
          </a:p>
        </p:txBody>
      </p:sp>
      <p:pic>
        <p:nvPicPr>
          <p:cNvPr id="6" name="Picture 5" descr="Männlicher Westlicher Flachlandgorilla (Gorilla gorilla gorilla)">
            <a:hlinkClick r:id="rId2" tooltip="&quot;Männlicher Westlicher Flachlandgorilla (Gorilla gorilla gorilla)&quot;"/>
            <a:extLst>
              <a:ext uri="{FF2B5EF4-FFF2-40B4-BE49-F238E27FC236}">
                <a16:creationId xmlns:a16="http://schemas.microsoft.com/office/drawing/2014/main" id="{C1A22C77-6222-47C7-94A3-85462A5174D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21957" y="5003074"/>
            <a:ext cx="1828800" cy="185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himpanzee">
            <a:extLst>
              <a:ext uri="{FF2B5EF4-FFF2-40B4-BE49-F238E27FC236}">
                <a16:creationId xmlns:a16="http://schemas.microsoft.com/office/drawing/2014/main" id="{BE9FDAA7-7FB1-40CC-B0B3-BF4200CADA6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714348" y="5003074"/>
            <a:ext cx="1219200" cy="17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64BA8C-5D03-4031-8EE3-DB4B08E8C725}"/>
              </a:ext>
            </a:extLst>
          </p:cNvPr>
          <p:cNvSpPr/>
          <p:nvPr/>
        </p:nvSpPr>
        <p:spPr>
          <a:xfrm>
            <a:off x="6205134" y="6119128"/>
            <a:ext cx="4554838" cy="496161"/>
          </a:xfrm>
          <a:prstGeom prst="rect">
            <a:avLst/>
          </a:prstGeom>
        </p:spPr>
        <p:txBody>
          <a:bodyPr wrap="none">
            <a:spAutoFit/>
          </a:bodyPr>
          <a:lstStyle/>
          <a:p>
            <a:pPr algn="ctr">
              <a:lnSpc>
                <a:spcPct val="80000"/>
              </a:lnSpc>
            </a:pPr>
            <a:r>
              <a:rPr lang="en-US" altLang="en-US" sz="3200" b="1" dirty="0"/>
              <a:t>Gorillas and Chimpanzees</a:t>
            </a:r>
          </a:p>
        </p:txBody>
      </p:sp>
      <p:sp>
        <p:nvSpPr>
          <p:cNvPr id="9" name="Arrow: Right 8">
            <a:extLst>
              <a:ext uri="{FF2B5EF4-FFF2-40B4-BE49-F238E27FC236}">
                <a16:creationId xmlns:a16="http://schemas.microsoft.com/office/drawing/2014/main" id="{8954FC21-E23C-4BD5-BFFB-24C8D94293BC}"/>
              </a:ext>
            </a:extLst>
          </p:cNvPr>
          <p:cNvSpPr/>
          <p:nvPr/>
        </p:nvSpPr>
        <p:spPr>
          <a:xfrm>
            <a:off x="9473938" y="5488993"/>
            <a:ext cx="1027521" cy="420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17244ED-304F-420E-9F24-6838035F4650}"/>
              </a:ext>
            </a:extLst>
          </p:cNvPr>
          <p:cNvSpPr/>
          <p:nvPr/>
        </p:nvSpPr>
        <p:spPr>
          <a:xfrm flipH="1">
            <a:off x="6487999" y="5488993"/>
            <a:ext cx="1131215" cy="420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F48118-EB99-4817-B898-A8A1DCBA0929}"/>
              </a:ext>
            </a:extLst>
          </p:cNvPr>
          <p:cNvSpPr/>
          <p:nvPr/>
        </p:nvSpPr>
        <p:spPr>
          <a:xfrm>
            <a:off x="104775" y="162405"/>
            <a:ext cx="10858499" cy="3970318"/>
          </a:xfrm>
          <a:prstGeom prst="rect">
            <a:avLst/>
          </a:prstGeom>
        </p:spPr>
        <p:txBody>
          <a:bodyPr wrap="square">
            <a:spAutoFit/>
          </a:bodyPr>
          <a:lstStyle/>
          <a:p>
            <a:pPr algn="ctr"/>
            <a:r>
              <a:rPr lang="en-US" sz="2800" b="1" dirty="0"/>
              <a:t>Birds and Dinosaurs</a:t>
            </a:r>
          </a:p>
          <a:p>
            <a:r>
              <a:rPr lang="en-US" sz="2800" dirty="0"/>
              <a:t>Did you know one kind of dinosaur still survives? Birds! We know that birds are a kind of dinosaur because birds and extinct dinosaurs are </a:t>
            </a:r>
            <a:r>
              <a:rPr lang="en-US" sz="2800" b="1" dirty="0"/>
              <a:t>alike</a:t>
            </a:r>
            <a:r>
              <a:rPr lang="en-US" sz="2800" dirty="0"/>
              <a:t> in lots of ways.</a:t>
            </a:r>
          </a:p>
          <a:p>
            <a:r>
              <a:rPr lang="en-US" sz="2800" b="1" dirty="0">
                <a:solidFill>
                  <a:srgbClr val="FF0000"/>
                </a:solidFill>
              </a:rPr>
              <a:t>Compare</a:t>
            </a:r>
            <a:r>
              <a:rPr lang="en-US" sz="2800" dirty="0"/>
              <a:t> the two animals in the pictures below. </a:t>
            </a:r>
            <a:r>
              <a:rPr lang="en-US" sz="2800" i="1" dirty="0" err="1"/>
              <a:t>Sinornithosaurus</a:t>
            </a:r>
            <a:r>
              <a:rPr lang="en-US" sz="2800" i="1" dirty="0"/>
              <a:t> </a:t>
            </a:r>
            <a:r>
              <a:rPr lang="en-US" sz="2800" dirty="0"/>
              <a:t>(sigh-NOR-</a:t>
            </a:r>
            <a:r>
              <a:rPr lang="en-US" sz="2800" dirty="0" err="1"/>
              <a:t>nith</a:t>
            </a:r>
            <a:r>
              <a:rPr lang="en-US" sz="2800" dirty="0"/>
              <a:t>-oh-</a:t>
            </a:r>
            <a:r>
              <a:rPr lang="en-US" sz="2800" dirty="0" err="1"/>
              <a:t>sawr</a:t>
            </a:r>
            <a:r>
              <a:rPr lang="en-US" sz="2800" dirty="0"/>
              <a:t>-us) is a dinosaur that lived long ago. The roadrunner is a bird living today. </a:t>
            </a:r>
            <a:r>
              <a:rPr lang="en-US" sz="2800" b="1" dirty="0"/>
              <a:t>Both</a:t>
            </a:r>
            <a:r>
              <a:rPr lang="en-US" sz="2800" dirty="0"/>
              <a:t> animals walk and run on two legs. They are </a:t>
            </a:r>
            <a:r>
              <a:rPr lang="en-US" sz="2800" b="1" dirty="0"/>
              <a:t>similar</a:t>
            </a:r>
            <a:r>
              <a:rPr lang="en-US" sz="2800" dirty="0"/>
              <a:t> in other ways too. They </a:t>
            </a:r>
            <a:r>
              <a:rPr lang="en-US" sz="2800" b="1" dirty="0"/>
              <a:t>both</a:t>
            </a:r>
            <a:r>
              <a:rPr lang="en-US" sz="2800" dirty="0"/>
              <a:t> have claws, and their bodies are covered with feathers.</a:t>
            </a:r>
          </a:p>
        </p:txBody>
      </p:sp>
      <p:pic>
        <p:nvPicPr>
          <p:cNvPr id="1029" name="Picture 5" descr="https://dnmkr7tf85gze.cloudfront.net/CACHE/images/media/image/dino_4/5673d9cd34b0f4f1715aa78c7711503e.jpg">
            <a:extLst>
              <a:ext uri="{FF2B5EF4-FFF2-40B4-BE49-F238E27FC236}">
                <a16:creationId xmlns:a16="http://schemas.microsoft.com/office/drawing/2014/main" id="{D155CD8B-3630-48CE-B2BE-B96C014A9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13" y="3978112"/>
            <a:ext cx="3661433" cy="21822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B6F3EF41-E8B0-443D-B3A5-275F2B801AE5}"/>
              </a:ext>
            </a:extLst>
          </p:cNvPr>
          <p:cNvSpPr>
            <a:spLocks noChangeArrowheads="1"/>
          </p:cNvSpPr>
          <p:nvPr/>
        </p:nvSpPr>
        <p:spPr bwMode="auto">
          <a:xfrm>
            <a:off x="6601905" y="4452166"/>
            <a:ext cx="5590095"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7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Roadrunners are birds living today.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photographer took this picture of a roadrunner in a field.</a:t>
            </a:r>
          </a:p>
        </p:txBody>
      </p:sp>
      <p:pic>
        <p:nvPicPr>
          <p:cNvPr id="1031" name="Picture 7" descr="picture of a dinosaur">
            <a:extLst>
              <a:ext uri="{FF2B5EF4-FFF2-40B4-BE49-F238E27FC236}">
                <a16:creationId xmlns:a16="http://schemas.microsoft.com/office/drawing/2014/main" id="{6AC60EB1-453F-4BAE-8803-4F6C4CCB0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049" y="3601039"/>
            <a:ext cx="3661433" cy="23726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40437C-8DCF-46B8-9693-EC7F1E86E09F}"/>
              </a:ext>
            </a:extLst>
          </p:cNvPr>
          <p:cNvSpPr/>
          <p:nvPr/>
        </p:nvSpPr>
        <p:spPr>
          <a:xfrm>
            <a:off x="0" y="6160326"/>
            <a:ext cx="6096000" cy="707886"/>
          </a:xfrm>
          <a:prstGeom prst="rect">
            <a:avLst/>
          </a:prstGeom>
        </p:spPr>
        <p:txBody>
          <a:bodyPr>
            <a:spAutoFit/>
          </a:bodyPr>
          <a:lstStyle/>
          <a:p>
            <a:r>
              <a:rPr lang="en-US" sz="2000" dirty="0"/>
              <a:t>No one has ever seen a living </a:t>
            </a:r>
            <a:r>
              <a:rPr lang="en-US" sz="2000" dirty="0" err="1"/>
              <a:t>Sinornithosaurus</a:t>
            </a:r>
            <a:r>
              <a:rPr lang="en-US" sz="2000" dirty="0"/>
              <a:t>. This is a photograph of a model that was made by an artist.</a:t>
            </a:r>
          </a:p>
        </p:txBody>
      </p:sp>
    </p:spTree>
    <p:extLst>
      <p:ext uri="{BB962C8B-B14F-4D97-AF65-F5344CB8AC3E}">
        <p14:creationId xmlns:p14="http://schemas.microsoft.com/office/powerpoint/2010/main" val="258148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owl of oranges on a table&#10;&#10;Description automatically generated">
            <a:extLst>
              <a:ext uri="{FF2B5EF4-FFF2-40B4-BE49-F238E27FC236}">
                <a16:creationId xmlns:a16="http://schemas.microsoft.com/office/drawing/2014/main" id="{F412860C-1788-4E17-B08B-AEB990E5739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9" r="1410" b="1"/>
          <a:stretch/>
        </p:blipFill>
        <p:spPr>
          <a:xfrm>
            <a:off x="20" y="1"/>
            <a:ext cx="12191980" cy="6857999"/>
          </a:xfrm>
          <a:prstGeom prst="rect">
            <a:avLst/>
          </a:prstGeom>
        </p:spPr>
      </p:pic>
      <p:sp>
        <p:nvSpPr>
          <p:cNvPr id="4" name="TextBox 3">
            <a:extLst>
              <a:ext uri="{FF2B5EF4-FFF2-40B4-BE49-F238E27FC236}">
                <a16:creationId xmlns:a16="http://schemas.microsoft.com/office/drawing/2014/main" id="{53A92611-6B0A-4246-9E8B-E214AD6EF4D9}"/>
              </a:ext>
            </a:extLst>
          </p:cNvPr>
          <p:cNvSpPr txBox="1"/>
          <p:nvPr/>
        </p:nvSpPr>
        <p:spPr>
          <a:xfrm>
            <a:off x="2245151" y="483355"/>
            <a:ext cx="7701698" cy="5663089"/>
          </a:xfrm>
          <a:prstGeom prst="rect">
            <a:avLst/>
          </a:prstGeom>
          <a:noFill/>
        </p:spPr>
        <p:txBody>
          <a:bodyPr wrap="square" rtlCol="0">
            <a:spAutoFit/>
          </a:bodyPr>
          <a:lstStyle/>
          <a:p>
            <a:pPr algn="ctr">
              <a:spcAft>
                <a:spcPts val="600"/>
              </a:spcAft>
            </a:pPr>
            <a:r>
              <a:rPr lang="en-US" sz="8800" b="1" dirty="0"/>
              <a:t>Compare</a:t>
            </a:r>
          </a:p>
          <a:p>
            <a:pPr>
              <a:spcAft>
                <a:spcPts val="600"/>
              </a:spcAft>
            </a:pPr>
            <a:endParaRPr lang="en-US" sz="8800" b="1" dirty="0"/>
          </a:p>
          <a:p>
            <a:pPr algn="ctr">
              <a:spcAft>
                <a:spcPts val="600"/>
              </a:spcAft>
            </a:pPr>
            <a:r>
              <a:rPr lang="en-US" sz="8800" dirty="0"/>
              <a:t>To find likenesses</a:t>
            </a:r>
          </a:p>
        </p:txBody>
      </p:sp>
    </p:spTree>
    <p:extLst>
      <p:ext uri="{BB962C8B-B14F-4D97-AF65-F5344CB8AC3E}">
        <p14:creationId xmlns:p14="http://schemas.microsoft.com/office/powerpoint/2010/main" val="36490274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person, holding, indoor, wall&#10;&#10;Description automatically generated">
            <a:extLst>
              <a:ext uri="{FF2B5EF4-FFF2-40B4-BE49-F238E27FC236}">
                <a16:creationId xmlns:a16="http://schemas.microsoft.com/office/drawing/2014/main" id="{1E53B5E8-C594-486F-A231-0C1704D5CA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52" r="22502"/>
          <a:stretch/>
        </p:blipFill>
        <p:spPr>
          <a:xfrm>
            <a:off x="6988467" y="1311311"/>
            <a:ext cx="4817034" cy="4928122"/>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4" name="TextBox 3">
            <a:extLst>
              <a:ext uri="{FF2B5EF4-FFF2-40B4-BE49-F238E27FC236}">
                <a16:creationId xmlns:a16="http://schemas.microsoft.com/office/drawing/2014/main" id="{53A92611-6B0A-4246-9E8B-E214AD6EF4D9}"/>
              </a:ext>
            </a:extLst>
          </p:cNvPr>
          <p:cNvSpPr txBox="1"/>
          <p:nvPr/>
        </p:nvSpPr>
        <p:spPr>
          <a:xfrm>
            <a:off x="1575848" y="-135239"/>
            <a:ext cx="7701698" cy="1446550"/>
          </a:xfrm>
          <a:prstGeom prst="rect">
            <a:avLst/>
          </a:prstGeom>
          <a:noFill/>
        </p:spPr>
        <p:txBody>
          <a:bodyPr wrap="square" rtlCol="0">
            <a:spAutoFit/>
          </a:bodyPr>
          <a:lstStyle/>
          <a:p>
            <a:pPr algn="ctr">
              <a:spcAft>
                <a:spcPts val="600"/>
              </a:spcAft>
            </a:pPr>
            <a:r>
              <a:rPr lang="en-US" sz="8800" b="1" dirty="0"/>
              <a:t>Compare</a:t>
            </a:r>
          </a:p>
        </p:txBody>
      </p:sp>
      <p:sp>
        <p:nvSpPr>
          <p:cNvPr id="2" name="TextBox 1">
            <a:extLst>
              <a:ext uri="{FF2B5EF4-FFF2-40B4-BE49-F238E27FC236}">
                <a16:creationId xmlns:a16="http://schemas.microsoft.com/office/drawing/2014/main" id="{19A5C292-C9AF-4779-9EDF-291DBF494FC7}"/>
              </a:ext>
            </a:extLst>
          </p:cNvPr>
          <p:cNvSpPr txBox="1"/>
          <p:nvPr/>
        </p:nvSpPr>
        <p:spPr>
          <a:xfrm rot="11688150" flipH="1" flipV="1">
            <a:off x="1084091" y="2274838"/>
            <a:ext cx="4116032" cy="2308324"/>
          </a:xfrm>
          <a:prstGeom prst="rect">
            <a:avLst/>
          </a:prstGeom>
          <a:noFill/>
        </p:spPr>
        <p:txBody>
          <a:bodyPr wrap="square" rtlCol="0">
            <a:spAutoFit/>
          </a:bodyPr>
          <a:lstStyle/>
          <a:p>
            <a:pPr>
              <a:spcAft>
                <a:spcPts val="600"/>
              </a:spcAft>
            </a:pPr>
            <a:r>
              <a:rPr lang="en-US" sz="3600" dirty="0"/>
              <a:t>What are some words that show us that two things are being compared?</a:t>
            </a:r>
          </a:p>
        </p:txBody>
      </p:sp>
      <p:sp>
        <p:nvSpPr>
          <p:cNvPr id="7" name="TextBox 6">
            <a:extLst>
              <a:ext uri="{FF2B5EF4-FFF2-40B4-BE49-F238E27FC236}">
                <a16:creationId xmlns:a16="http://schemas.microsoft.com/office/drawing/2014/main" id="{1B544A55-9038-430C-BA54-90AB3229AF56}"/>
              </a:ext>
            </a:extLst>
          </p:cNvPr>
          <p:cNvSpPr txBox="1"/>
          <p:nvPr/>
        </p:nvSpPr>
        <p:spPr>
          <a:xfrm>
            <a:off x="-779281" y="5443889"/>
            <a:ext cx="7943652" cy="1446550"/>
          </a:xfrm>
          <a:prstGeom prst="rect">
            <a:avLst/>
          </a:prstGeom>
          <a:noFill/>
        </p:spPr>
        <p:txBody>
          <a:bodyPr wrap="square" rtlCol="0">
            <a:spAutoFit/>
          </a:bodyPr>
          <a:lstStyle/>
          <a:p>
            <a:pPr algn="ctr">
              <a:spcAft>
                <a:spcPts val="600"/>
              </a:spcAft>
            </a:pPr>
            <a:r>
              <a:rPr lang="en-US" sz="8800" b="1" dirty="0"/>
              <a:t>Turn and Talk</a:t>
            </a:r>
          </a:p>
        </p:txBody>
      </p:sp>
    </p:spTree>
    <p:extLst>
      <p:ext uri="{BB962C8B-B14F-4D97-AF65-F5344CB8AC3E}">
        <p14:creationId xmlns:p14="http://schemas.microsoft.com/office/powerpoint/2010/main" val="8726457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9F7E5A0-D953-4B06-879E-3F6654D4A957}"/>
              </a:ext>
            </a:extLst>
          </p:cNvPr>
          <p:cNvSpPr>
            <a:spLocks noChangeArrowheads="1"/>
          </p:cNvSpPr>
          <p:nvPr/>
        </p:nvSpPr>
        <p:spPr bwMode="auto">
          <a:xfrm>
            <a:off x="260808" y="176753"/>
            <a:ext cx="116703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200" b="1" dirty="0"/>
              <a:t>Words that point to </a:t>
            </a:r>
            <a:r>
              <a:rPr lang="en-US" altLang="en-US" sz="3200" b="1" dirty="0">
                <a:solidFill>
                  <a:srgbClr val="FF0000"/>
                </a:solidFill>
              </a:rPr>
              <a:t>COMPARE</a:t>
            </a:r>
            <a:endParaRPr lang="en-US" altLang="en-US" sz="3200" dirty="0"/>
          </a:p>
          <a:p>
            <a:pPr marL="0" indent="0" algn="ctr" eaLnBrk="1" hangingPunct="1">
              <a:spcBef>
                <a:spcPct val="20000"/>
              </a:spcBef>
            </a:pPr>
            <a:endParaRPr lang="en-US" altLang="en-US" sz="3200" dirty="0"/>
          </a:p>
        </p:txBody>
      </p:sp>
      <p:sp>
        <p:nvSpPr>
          <p:cNvPr id="4" name="TextBox 3">
            <a:extLst>
              <a:ext uri="{FF2B5EF4-FFF2-40B4-BE49-F238E27FC236}">
                <a16:creationId xmlns:a16="http://schemas.microsoft.com/office/drawing/2014/main" id="{61F8E035-F646-42E4-A825-AD28234416C7}"/>
              </a:ext>
            </a:extLst>
          </p:cNvPr>
          <p:cNvSpPr txBox="1"/>
          <p:nvPr/>
        </p:nvSpPr>
        <p:spPr>
          <a:xfrm rot="1667527">
            <a:off x="641023" y="1042020"/>
            <a:ext cx="2620651" cy="1569660"/>
          </a:xfrm>
          <a:prstGeom prst="rect">
            <a:avLst/>
          </a:prstGeom>
          <a:noFill/>
        </p:spPr>
        <p:txBody>
          <a:bodyPr wrap="square" rtlCol="0">
            <a:spAutoFit/>
          </a:bodyPr>
          <a:lstStyle/>
          <a:p>
            <a:r>
              <a:rPr lang="en-US" sz="9600" dirty="0"/>
              <a:t>Like</a:t>
            </a:r>
          </a:p>
        </p:txBody>
      </p:sp>
      <p:sp>
        <p:nvSpPr>
          <p:cNvPr id="5" name="TextBox 4">
            <a:extLst>
              <a:ext uri="{FF2B5EF4-FFF2-40B4-BE49-F238E27FC236}">
                <a16:creationId xmlns:a16="http://schemas.microsoft.com/office/drawing/2014/main" id="{CF17A632-6BF1-46D0-9516-D8D1CF572D8E}"/>
              </a:ext>
            </a:extLst>
          </p:cNvPr>
          <p:cNvSpPr txBox="1"/>
          <p:nvPr/>
        </p:nvSpPr>
        <p:spPr>
          <a:xfrm rot="20764571">
            <a:off x="411952" y="4485400"/>
            <a:ext cx="3800906" cy="1569660"/>
          </a:xfrm>
          <a:prstGeom prst="rect">
            <a:avLst/>
          </a:prstGeom>
          <a:noFill/>
        </p:spPr>
        <p:txBody>
          <a:bodyPr wrap="square" rtlCol="0">
            <a:spAutoFit/>
          </a:bodyPr>
          <a:lstStyle/>
          <a:p>
            <a:r>
              <a:rPr lang="en-US" sz="9600" dirty="0"/>
              <a:t>Similar</a:t>
            </a:r>
          </a:p>
        </p:txBody>
      </p:sp>
      <p:sp>
        <p:nvSpPr>
          <p:cNvPr id="6" name="TextBox 5">
            <a:extLst>
              <a:ext uri="{FF2B5EF4-FFF2-40B4-BE49-F238E27FC236}">
                <a16:creationId xmlns:a16="http://schemas.microsoft.com/office/drawing/2014/main" id="{1CE8F451-581E-43B4-90F0-D52D71BBAD1E}"/>
              </a:ext>
            </a:extLst>
          </p:cNvPr>
          <p:cNvSpPr txBox="1"/>
          <p:nvPr/>
        </p:nvSpPr>
        <p:spPr>
          <a:xfrm rot="789272">
            <a:off x="7863526" y="5125399"/>
            <a:ext cx="2620651" cy="1569660"/>
          </a:xfrm>
          <a:prstGeom prst="rect">
            <a:avLst/>
          </a:prstGeom>
          <a:noFill/>
        </p:spPr>
        <p:txBody>
          <a:bodyPr wrap="square" rtlCol="0">
            <a:spAutoFit/>
          </a:bodyPr>
          <a:lstStyle/>
          <a:p>
            <a:r>
              <a:rPr lang="en-US" sz="9600" dirty="0"/>
              <a:t>Both</a:t>
            </a:r>
          </a:p>
        </p:txBody>
      </p:sp>
      <p:sp>
        <p:nvSpPr>
          <p:cNvPr id="7" name="TextBox 6">
            <a:extLst>
              <a:ext uri="{FF2B5EF4-FFF2-40B4-BE49-F238E27FC236}">
                <a16:creationId xmlns:a16="http://schemas.microsoft.com/office/drawing/2014/main" id="{CBA9E2EE-6FDB-48CA-9A37-CD7936C037FF}"/>
              </a:ext>
            </a:extLst>
          </p:cNvPr>
          <p:cNvSpPr txBox="1"/>
          <p:nvPr/>
        </p:nvSpPr>
        <p:spPr>
          <a:xfrm>
            <a:off x="2908517" y="5551575"/>
            <a:ext cx="5387071" cy="1569660"/>
          </a:xfrm>
          <a:prstGeom prst="rect">
            <a:avLst/>
          </a:prstGeom>
          <a:noFill/>
        </p:spPr>
        <p:txBody>
          <a:bodyPr wrap="square" rtlCol="0">
            <a:spAutoFit/>
          </a:bodyPr>
          <a:lstStyle/>
          <a:p>
            <a:r>
              <a:rPr lang="en-US" sz="9600" dirty="0"/>
              <a:t>As well as</a:t>
            </a:r>
          </a:p>
        </p:txBody>
      </p:sp>
      <p:sp>
        <p:nvSpPr>
          <p:cNvPr id="8" name="TextBox 7">
            <a:extLst>
              <a:ext uri="{FF2B5EF4-FFF2-40B4-BE49-F238E27FC236}">
                <a16:creationId xmlns:a16="http://schemas.microsoft.com/office/drawing/2014/main" id="{C8834D39-DDD4-4C90-97B1-57073C4BAB70}"/>
              </a:ext>
            </a:extLst>
          </p:cNvPr>
          <p:cNvSpPr txBox="1"/>
          <p:nvPr/>
        </p:nvSpPr>
        <p:spPr>
          <a:xfrm rot="20284792">
            <a:off x="7405215" y="1028023"/>
            <a:ext cx="2620651" cy="1569660"/>
          </a:xfrm>
          <a:prstGeom prst="rect">
            <a:avLst/>
          </a:prstGeom>
          <a:noFill/>
        </p:spPr>
        <p:txBody>
          <a:bodyPr wrap="square" rtlCol="0">
            <a:spAutoFit/>
          </a:bodyPr>
          <a:lstStyle/>
          <a:p>
            <a:r>
              <a:rPr lang="en-US" sz="9600" dirty="0"/>
              <a:t>And</a:t>
            </a:r>
          </a:p>
        </p:txBody>
      </p:sp>
      <p:sp>
        <p:nvSpPr>
          <p:cNvPr id="9" name="TextBox 8">
            <a:extLst>
              <a:ext uri="{FF2B5EF4-FFF2-40B4-BE49-F238E27FC236}">
                <a16:creationId xmlns:a16="http://schemas.microsoft.com/office/drawing/2014/main" id="{034AAB44-48CE-42B1-A08A-4E896D7E161B}"/>
              </a:ext>
            </a:extLst>
          </p:cNvPr>
          <p:cNvSpPr txBox="1"/>
          <p:nvPr/>
        </p:nvSpPr>
        <p:spPr>
          <a:xfrm>
            <a:off x="260808" y="2486372"/>
            <a:ext cx="5166485" cy="1569660"/>
          </a:xfrm>
          <a:prstGeom prst="rect">
            <a:avLst/>
          </a:prstGeom>
          <a:noFill/>
        </p:spPr>
        <p:txBody>
          <a:bodyPr wrap="square" rtlCol="0">
            <a:spAutoFit/>
          </a:bodyPr>
          <a:lstStyle/>
          <a:p>
            <a:r>
              <a:rPr lang="en-US" sz="9600" dirty="0"/>
              <a:t>Common</a:t>
            </a:r>
          </a:p>
        </p:txBody>
      </p:sp>
      <p:sp>
        <p:nvSpPr>
          <p:cNvPr id="10" name="TextBox 9">
            <a:extLst>
              <a:ext uri="{FF2B5EF4-FFF2-40B4-BE49-F238E27FC236}">
                <a16:creationId xmlns:a16="http://schemas.microsoft.com/office/drawing/2014/main" id="{AAE8E312-74D4-40B9-826A-16F2F1A2E703}"/>
              </a:ext>
            </a:extLst>
          </p:cNvPr>
          <p:cNvSpPr txBox="1"/>
          <p:nvPr/>
        </p:nvSpPr>
        <p:spPr>
          <a:xfrm>
            <a:off x="5957741" y="3109598"/>
            <a:ext cx="5410986" cy="1569660"/>
          </a:xfrm>
          <a:prstGeom prst="rect">
            <a:avLst/>
          </a:prstGeom>
          <a:noFill/>
        </p:spPr>
        <p:txBody>
          <a:bodyPr wrap="square" rtlCol="0">
            <a:spAutoFit/>
          </a:bodyPr>
          <a:lstStyle/>
          <a:p>
            <a:r>
              <a:rPr lang="en-US" sz="9600" dirty="0"/>
              <a:t>Likewise</a:t>
            </a:r>
          </a:p>
        </p:txBody>
      </p:sp>
      <p:sp>
        <p:nvSpPr>
          <p:cNvPr id="11" name="TextBox 10">
            <a:extLst>
              <a:ext uri="{FF2B5EF4-FFF2-40B4-BE49-F238E27FC236}">
                <a16:creationId xmlns:a16="http://schemas.microsoft.com/office/drawing/2014/main" id="{68499FEF-B004-4584-8ADD-63A8CC5D3AD1}"/>
              </a:ext>
            </a:extLst>
          </p:cNvPr>
          <p:cNvSpPr txBox="1"/>
          <p:nvPr/>
        </p:nvSpPr>
        <p:spPr>
          <a:xfrm>
            <a:off x="4169484" y="1028023"/>
            <a:ext cx="2660812" cy="1569660"/>
          </a:xfrm>
          <a:prstGeom prst="rect">
            <a:avLst/>
          </a:prstGeom>
          <a:noFill/>
        </p:spPr>
        <p:txBody>
          <a:bodyPr wrap="square" rtlCol="0">
            <a:spAutoFit/>
          </a:bodyPr>
          <a:lstStyle/>
          <a:p>
            <a:r>
              <a:rPr lang="en-US" sz="9600" dirty="0"/>
              <a:t>Alike</a:t>
            </a:r>
          </a:p>
        </p:txBody>
      </p:sp>
    </p:spTree>
    <p:extLst>
      <p:ext uri="{BB962C8B-B14F-4D97-AF65-F5344CB8AC3E}">
        <p14:creationId xmlns:p14="http://schemas.microsoft.com/office/powerpoint/2010/main" val="170982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6" descr="A hand holding an apple&#10;&#10;Description automatically generated">
            <a:extLst>
              <a:ext uri="{FF2B5EF4-FFF2-40B4-BE49-F238E27FC236}">
                <a16:creationId xmlns:a16="http://schemas.microsoft.com/office/drawing/2014/main" id="{30E05EFE-9178-4D4D-A7BF-D073482185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09672" y="466725"/>
            <a:ext cx="7972425" cy="5924550"/>
          </a:xfrm>
          <a:prstGeom prst="rect">
            <a:avLst/>
          </a:prstGeom>
        </p:spPr>
      </p:pic>
      <p:sp>
        <p:nvSpPr>
          <p:cNvPr id="4" name="TextBox 3">
            <a:extLst>
              <a:ext uri="{FF2B5EF4-FFF2-40B4-BE49-F238E27FC236}">
                <a16:creationId xmlns:a16="http://schemas.microsoft.com/office/drawing/2014/main" id="{80427304-1EC3-4DDA-B6AC-B8D642EE9B1F}"/>
              </a:ext>
            </a:extLst>
          </p:cNvPr>
          <p:cNvSpPr txBox="1"/>
          <p:nvPr/>
        </p:nvSpPr>
        <p:spPr>
          <a:xfrm>
            <a:off x="157984" y="4206765"/>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b="1" u="sng" dirty="0">
                <a:solidFill>
                  <a:schemeClr val="bg1"/>
                </a:solidFill>
                <a:latin typeface="+mj-lt"/>
                <a:ea typeface="+mj-ea"/>
                <a:cs typeface="+mj-cs"/>
              </a:rPr>
              <a:t>Use the picture to help you.</a:t>
            </a:r>
          </a:p>
          <a:p>
            <a:pPr algn="ctr">
              <a:lnSpc>
                <a:spcPct val="90000"/>
              </a:lnSpc>
              <a:spcBef>
                <a:spcPct val="0"/>
              </a:spcBef>
              <a:spcAft>
                <a:spcPts val="600"/>
              </a:spcAft>
            </a:pPr>
            <a:r>
              <a:rPr lang="en-US" sz="4000" b="1" dirty="0">
                <a:solidFill>
                  <a:schemeClr val="bg1"/>
                </a:solidFill>
                <a:latin typeface="+mj-lt"/>
                <a:ea typeface="+mj-ea"/>
                <a:cs typeface="+mj-cs"/>
              </a:rPr>
              <a:t>Turn and Talk</a:t>
            </a:r>
          </a:p>
        </p:txBody>
      </p:sp>
      <p:sp>
        <p:nvSpPr>
          <p:cNvPr id="12" name="TextBox 11">
            <a:extLst>
              <a:ext uri="{FF2B5EF4-FFF2-40B4-BE49-F238E27FC236}">
                <a16:creationId xmlns:a16="http://schemas.microsoft.com/office/drawing/2014/main" id="{0334CC51-B691-439A-89C4-A84216E3ED56}"/>
              </a:ext>
            </a:extLst>
          </p:cNvPr>
          <p:cNvSpPr txBox="1"/>
          <p:nvPr/>
        </p:nvSpPr>
        <p:spPr>
          <a:xfrm>
            <a:off x="-902247" y="1790700"/>
            <a:ext cx="5772150" cy="71205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b="1" dirty="0">
                <a:solidFill>
                  <a:schemeClr val="bg1"/>
                </a:solidFill>
                <a:latin typeface="+mj-lt"/>
                <a:ea typeface="+mj-ea"/>
                <a:cs typeface="+mj-cs"/>
              </a:rPr>
              <a:t>Use the word </a:t>
            </a:r>
          </a:p>
          <a:p>
            <a:pPr algn="ctr">
              <a:lnSpc>
                <a:spcPct val="90000"/>
              </a:lnSpc>
              <a:spcBef>
                <a:spcPct val="0"/>
              </a:spcBef>
              <a:spcAft>
                <a:spcPts val="600"/>
              </a:spcAft>
            </a:pPr>
            <a:r>
              <a:rPr lang="en-US" sz="4000" b="1" dirty="0">
                <a:solidFill>
                  <a:schemeClr val="bg1"/>
                </a:solidFill>
                <a:latin typeface="+mj-lt"/>
                <a:ea typeface="+mj-ea"/>
                <a:cs typeface="+mj-cs"/>
              </a:rPr>
              <a:t>COMPARE </a:t>
            </a:r>
          </a:p>
          <a:p>
            <a:pPr algn="ctr">
              <a:lnSpc>
                <a:spcPct val="90000"/>
              </a:lnSpc>
              <a:spcBef>
                <a:spcPct val="0"/>
              </a:spcBef>
              <a:spcAft>
                <a:spcPts val="600"/>
              </a:spcAft>
            </a:pPr>
            <a:r>
              <a:rPr lang="en-US" sz="4000" b="1" dirty="0">
                <a:solidFill>
                  <a:schemeClr val="bg1"/>
                </a:solidFill>
                <a:latin typeface="+mj-lt"/>
                <a:ea typeface="+mj-ea"/>
                <a:cs typeface="+mj-cs"/>
              </a:rPr>
              <a:t>in a sentence.</a:t>
            </a:r>
          </a:p>
        </p:txBody>
      </p:sp>
    </p:spTree>
    <p:extLst>
      <p:ext uri="{BB962C8B-B14F-4D97-AF65-F5344CB8AC3E}">
        <p14:creationId xmlns:p14="http://schemas.microsoft.com/office/powerpoint/2010/main" val="116908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2C842B6-C944-4D93-9751-3B0159530398}"/>
              </a:ext>
            </a:extLst>
          </p:cNvPr>
          <p:cNvSpPr txBox="1"/>
          <p:nvPr/>
        </p:nvSpPr>
        <p:spPr>
          <a:xfrm>
            <a:off x="6271264" y="1296032"/>
            <a:ext cx="4805996" cy="1401448"/>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5400" dirty="0">
                <a:solidFill>
                  <a:srgbClr val="000000"/>
                </a:solidFill>
                <a:latin typeface="+mj-lt"/>
                <a:ea typeface="+mj-ea"/>
                <a:cs typeface="+mj-cs"/>
              </a:rPr>
              <a:t>Can you think of a time that you had to </a:t>
            </a:r>
            <a:r>
              <a:rPr lang="en-US" sz="5400" b="1" dirty="0">
                <a:solidFill>
                  <a:srgbClr val="000000"/>
                </a:solidFill>
                <a:latin typeface="+mj-lt"/>
                <a:ea typeface="+mj-ea"/>
                <a:cs typeface="+mj-cs"/>
              </a:rPr>
              <a:t>COMPARE </a:t>
            </a:r>
            <a:r>
              <a:rPr lang="en-US" sz="5400" dirty="0">
                <a:solidFill>
                  <a:srgbClr val="000000"/>
                </a:solidFill>
                <a:latin typeface="+mj-lt"/>
                <a:ea typeface="+mj-ea"/>
                <a:cs typeface="+mj-cs"/>
              </a:rPr>
              <a:t>two things?</a:t>
            </a:r>
          </a:p>
          <a:p>
            <a:pPr>
              <a:lnSpc>
                <a:spcPct val="90000"/>
              </a:lnSpc>
              <a:spcBef>
                <a:spcPct val="0"/>
              </a:spcBef>
              <a:spcAft>
                <a:spcPts val="600"/>
              </a:spcAft>
            </a:pPr>
            <a:endParaRPr lang="en-US" sz="5400" dirty="0">
              <a:solidFill>
                <a:srgbClr val="000000"/>
              </a:solidFill>
              <a:latin typeface="+mj-lt"/>
              <a:ea typeface="+mj-ea"/>
              <a:cs typeface="+mj-cs"/>
            </a:endParaRPr>
          </a:p>
          <a:p>
            <a:pPr>
              <a:lnSpc>
                <a:spcPct val="90000"/>
              </a:lnSpc>
              <a:spcBef>
                <a:spcPct val="0"/>
              </a:spcBef>
              <a:spcAft>
                <a:spcPts val="600"/>
              </a:spcAft>
            </a:pPr>
            <a:r>
              <a:rPr lang="en-US" sz="5400" b="1" dirty="0">
                <a:solidFill>
                  <a:srgbClr val="000000"/>
                </a:solidFill>
                <a:latin typeface="+mj-lt"/>
                <a:ea typeface="+mj-ea"/>
                <a:cs typeface="+mj-cs"/>
              </a:rPr>
              <a:t>Turn and Talk. </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toy&#10;&#10;Description automatically generated">
            <a:extLst>
              <a:ext uri="{FF2B5EF4-FFF2-40B4-BE49-F238E27FC236}">
                <a16:creationId xmlns:a16="http://schemas.microsoft.com/office/drawing/2014/main" id="{86AE0733-0D1E-46FD-91AA-4D70B1FC7D92}"/>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102"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776510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381</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SMartin@bucyrusschools.org</dc:creator>
  <cp:lastModifiedBy>Sarah Martin</cp:lastModifiedBy>
  <cp:revision>2</cp:revision>
  <dcterms:created xsi:type="dcterms:W3CDTF">2018-12-17T02:32:21Z</dcterms:created>
  <dcterms:modified xsi:type="dcterms:W3CDTF">2020-04-25T17:24:44Z</dcterms:modified>
</cp:coreProperties>
</file>